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9"/>
  </p:notesMasterIdLst>
  <p:handoutMasterIdLst>
    <p:handoutMasterId r:id="rId50"/>
  </p:handoutMasterIdLst>
  <p:sldIdLst>
    <p:sldId id="1211" r:id="rId3"/>
    <p:sldId id="460" r:id="rId4"/>
    <p:sldId id="367" r:id="rId5"/>
    <p:sldId id="464" r:id="rId6"/>
    <p:sldId id="465" r:id="rId7"/>
    <p:sldId id="431" r:id="rId8"/>
    <p:sldId id="461" r:id="rId9"/>
    <p:sldId id="519" r:id="rId10"/>
    <p:sldId id="369" r:id="rId11"/>
    <p:sldId id="520" r:id="rId12"/>
    <p:sldId id="462" r:id="rId13"/>
    <p:sldId id="373" r:id="rId14"/>
    <p:sldId id="374" r:id="rId15"/>
    <p:sldId id="375" r:id="rId16"/>
    <p:sldId id="376" r:id="rId17"/>
    <p:sldId id="368" r:id="rId18"/>
    <p:sldId id="377" r:id="rId19"/>
    <p:sldId id="378" r:id="rId20"/>
    <p:sldId id="379" r:id="rId21"/>
    <p:sldId id="380" r:id="rId22"/>
    <p:sldId id="381" r:id="rId23"/>
    <p:sldId id="382" r:id="rId24"/>
    <p:sldId id="383" r:id="rId25"/>
    <p:sldId id="384" r:id="rId26"/>
    <p:sldId id="385" r:id="rId27"/>
    <p:sldId id="386" r:id="rId28"/>
    <p:sldId id="388" r:id="rId29"/>
    <p:sldId id="389" r:id="rId30"/>
    <p:sldId id="392" r:id="rId31"/>
    <p:sldId id="393" r:id="rId32"/>
    <p:sldId id="394" r:id="rId33"/>
    <p:sldId id="395" r:id="rId34"/>
    <p:sldId id="396" r:id="rId35"/>
    <p:sldId id="397" r:id="rId36"/>
    <p:sldId id="398" r:id="rId37"/>
    <p:sldId id="399" r:id="rId38"/>
    <p:sldId id="400" r:id="rId39"/>
    <p:sldId id="401" r:id="rId40"/>
    <p:sldId id="448" r:id="rId41"/>
    <p:sldId id="449" r:id="rId42"/>
    <p:sldId id="440" r:id="rId43"/>
    <p:sldId id="441" r:id="rId44"/>
    <p:sldId id="442" r:id="rId45"/>
    <p:sldId id="443" r:id="rId46"/>
    <p:sldId id="463" r:id="rId47"/>
    <p:sldId id="1215" r:id="rId48"/>
  </p:sldIdLst>
  <p:sldSz cx="9144000" cy="6858000" type="screen4x3"/>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04" autoAdjust="0"/>
    <p:restoredTop sz="94671" autoAdjust="0"/>
  </p:normalViewPr>
  <p:slideViewPr>
    <p:cSldViewPr>
      <p:cViewPr varScale="1">
        <p:scale>
          <a:sx n="108" d="100"/>
          <a:sy n="108" d="100"/>
        </p:scale>
        <p:origin x="1374" y="102"/>
      </p:cViewPr>
      <p:guideLst>
        <p:guide orient="horz" pos="2160"/>
        <p:guide pos="288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882900" y="522288"/>
            <a:ext cx="3475038"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6/9/2019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6/9/2019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6/9/2019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6/9/2019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6/9/2019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6/9/2019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6/9/2019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6/9/2019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6/9/2019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6/9/2019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6/9/2019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78486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627063" y="6021388"/>
            <a:ext cx="5684837"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6/9/2019</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163475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9208" y="76200"/>
            <a:ext cx="4945586" cy="707886"/>
          </a:xfrm>
          <a:prstGeom prst="rect">
            <a:avLst/>
          </a:prstGeom>
        </p:spPr>
        <p:txBody>
          <a:bodyPr wrap="none">
            <a:spAutoFit/>
          </a:bodyPr>
          <a:lstStyle/>
          <a:p>
            <a:pPr lvl="0" algn="ctr">
              <a:defRPr/>
            </a:pPr>
            <a:r>
              <a:rPr lang="en-US" sz="4000" b="1" dirty="0">
                <a:solidFill>
                  <a:srgbClr val="FFFFFF"/>
                </a:solidFill>
              </a:rPr>
              <a:t>Latter </a:t>
            </a:r>
            <a:r>
              <a:rPr lang="en-US" sz="4000" b="1" dirty="0" err="1">
                <a:solidFill>
                  <a:srgbClr val="FFFFFF"/>
                </a:solidFill>
              </a:rPr>
              <a:t>Firstfruits</a:t>
            </a:r>
            <a:endParaRPr lang="en-US" sz="4000" dirty="0">
              <a:solidFill>
                <a:srgbClr val="FFFFFF"/>
              </a:solidFill>
            </a:endParaRPr>
          </a:p>
        </p:txBody>
      </p:sp>
    </p:spTree>
    <p:extLst>
      <p:ext uri="{BB962C8B-B14F-4D97-AF65-F5344CB8AC3E}">
        <p14:creationId xmlns:p14="http://schemas.microsoft.com/office/powerpoint/2010/main" val="362957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lacido Soliven\Desktop\Heston-tablets-Commandment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Acts 2:14-21</a:t>
            </a:r>
            <a:endParaRPr lang="en-US" sz="4000" u="sng" dirty="0"/>
          </a:p>
          <a:p>
            <a:pPr algn="ctr"/>
            <a:r>
              <a:rPr lang="en-US" sz="4000" dirty="0"/>
              <a:t>14 But Peter, standing up with the eleven, raised his voice and said to them, "Men of Judea and all who dwell in Jerusalem, let this be known to you, and heed my words. 15 For these are not drunk, as you suppose, since it is only the third hour of the day. 16 But this is what was spoken by the prophet Joel: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17'And it shall come to pass in the last days, says God, That I will pour out of My Spirit on all flesh; Your sons and your daughters shall prophesy, Your young men shall see visions, Your old men shall dream dreams. 18 And on My menservants and on My maidservants I will pour out My Spirit in those days; And they shall prophesy.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9144000" cy="5029200"/>
          </a:xfrm>
          <a:prstGeom prst="rect">
            <a:avLst/>
          </a:prstGeom>
        </p:spPr>
        <p:txBody>
          <a:bodyPr/>
          <a:lstStyle/>
          <a:p>
            <a:pPr algn="ctr"/>
            <a:r>
              <a:rPr lang="en-US" sz="4000" dirty="0"/>
              <a:t>19 I will show wonders in heaven above And signs in the earth beneath: Blood and fire and vapor of smoke. 20 The sun shall be turned into darkness, And the moon into blood, Before the coming of the great and awesome day of the LORD. 21 And it shall come to pass That whoever calls on the name of the LORD Shall be saved.'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b="1" dirty="0"/>
              <a:t>1. Pentecost serves as a reminder that God grants His Holy Spirit to the </a:t>
            </a:r>
            <a:r>
              <a:rPr lang="en-US" sz="4000" b="1" dirty="0" err="1"/>
              <a:t>FirstFruits</a:t>
            </a:r>
            <a:r>
              <a:rPr lang="en-US" sz="4000" b="1" dirty="0"/>
              <a:t> of His Spiritual Harvest.</a:t>
            </a:r>
            <a:endParaRPr lang="en-US" sz="4000" dirty="0"/>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6019800"/>
          </a:xfrm>
          <a:prstGeom prst="rect">
            <a:avLst/>
          </a:prstGeom>
        </p:spPr>
        <p:txBody>
          <a:bodyPr/>
          <a:lstStyle/>
          <a:p>
            <a:pPr algn="ctr"/>
            <a:r>
              <a:rPr lang="en-US" sz="4000" b="1" u="sng" dirty="0"/>
              <a:t>Philippians 3:20-21</a:t>
            </a:r>
            <a:endParaRPr lang="en-US" sz="4000" u="sng" dirty="0"/>
          </a:p>
          <a:p>
            <a:pPr algn="ctr"/>
            <a:r>
              <a:rPr lang="en-US" sz="4000" dirty="0"/>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p>
        </p:txBody>
      </p:sp>
      <p:pic>
        <p:nvPicPr>
          <p:cNvPr id="3" name="Picture 2" descr="Biblical Holiday Chart_001.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Exodus 23:16</a:t>
            </a:r>
            <a:endParaRPr lang="en-US" sz="4000" u="sng" dirty="0"/>
          </a:p>
          <a:p>
            <a:pPr algn="ctr"/>
            <a:r>
              <a:rPr lang="en-US" sz="4000" dirty="0"/>
              <a:t>16 and the Feast of Harvest, the </a:t>
            </a:r>
            <a:r>
              <a:rPr lang="en-US" sz="4000" dirty="0" err="1"/>
              <a:t>firstfruits</a:t>
            </a:r>
            <a:r>
              <a:rPr lang="en-US" sz="4000" dirty="0"/>
              <a:t> of your labors which you have sown in the field; and the Feast of Ingathering at the end of the year, when you have gathered in the fruit of your labors from the field.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52400"/>
            <a:ext cx="9144000" cy="5029200"/>
          </a:xfrm>
          <a:prstGeom prst="rect">
            <a:avLst/>
          </a:prstGeom>
        </p:spPr>
        <p:txBody>
          <a:bodyPr/>
          <a:lstStyle/>
          <a:p>
            <a:pPr algn="ctr"/>
            <a:r>
              <a:rPr lang="en-US" sz="4000" b="1" u="sng" dirty="0"/>
              <a:t>Numbers 28:26</a:t>
            </a:r>
            <a:endParaRPr lang="en-US" sz="4000" u="sng" dirty="0"/>
          </a:p>
          <a:p>
            <a:pPr algn="ctr"/>
            <a:r>
              <a:rPr lang="en-US" sz="4000" dirty="0"/>
              <a:t>26'Also on the day of the </a:t>
            </a:r>
            <a:r>
              <a:rPr lang="en-US" sz="4000" dirty="0" err="1"/>
              <a:t>firstfruits</a:t>
            </a:r>
            <a:r>
              <a:rPr lang="en-US" sz="4000" dirty="0"/>
              <a:t>, when you bring a new grain offering to the LORD at your </a:t>
            </a:r>
            <a:r>
              <a:rPr lang="en-US" sz="4000" b="1" u="sng" dirty="0"/>
              <a:t>Feast</a:t>
            </a:r>
            <a:r>
              <a:rPr lang="en-US" sz="4000" dirty="0"/>
              <a:t> of Weeks, you shall have a holy </a:t>
            </a:r>
            <a:r>
              <a:rPr lang="en-US" sz="4000" b="1" u="sng" dirty="0"/>
              <a:t>Convocation</a:t>
            </a: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0" y="152400"/>
            <a:ext cx="9067800" cy="5029200"/>
          </a:xfrm>
          <a:prstGeom prst="rect">
            <a:avLst/>
          </a:prstGeom>
        </p:spPr>
        <p:txBody>
          <a:bodyPr/>
          <a:lstStyle/>
          <a:p>
            <a:pPr algn="ctr"/>
            <a:r>
              <a:rPr lang="en-US" sz="4000" dirty="0"/>
              <a:t>The Hebrew word for </a:t>
            </a:r>
            <a:r>
              <a:rPr lang="en-US" sz="4000" u="sng" dirty="0"/>
              <a:t>Feasts</a:t>
            </a:r>
            <a:r>
              <a:rPr lang="en-US" sz="4000" dirty="0"/>
              <a:t> is also </a:t>
            </a:r>
            <a:r>
              <a:rPr lang="en-US" sz="4000" b="1" dirty="0"/>
              <a:t>MOED</a:t>
            </a:r>
            <a:r>
              <a:rPr lang="en-US" sz="4000" dirty="0"/>
              <a:t> meaning appointed times.</a:t>
            </a:r>
          </a:p>
          <a:p>
            <a:pPr algn="ctr"/>
            <a:endParaRPr lang="en-US" sz="4000" dirty="0"/>
          </a:p>
          <a:p>
            <a:pPr algn="ctr"/>
            <a:r>
              <a:rPr lang="en-US" sz="4000" dirty="0"/>
              <a:t>The Hebrew word for </a:t>
            </a:r>
            <a:r>
              <a:rPr lang="en-US" sz="4000" u="sng" dirty="0"/>
              <a:t>convocation</a:t>
            </a:r>
            <a:r>
              <a:rPr lang="en-US" sz="4000" dirty="0"/>
              <a:t> is </a:t>
            </a:r>
            <a:r>
              <a:rPr lang="en-US" sz="4000" b="1" dirty="0"/>
              <a:t>MIQRA</a:t>
            </a:r>
            <a:r>
              <a:rPr lang="en-US" sz="4000" dirty="0"/>
              <a:t> meaning a dress rehearsal.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943600"/>
          </a:xfrm>
          <a:prstGeom prst="rect">
            <a:avLst/>
          </a:prstGeom>
        </p:spPr>
        <p:txBody>
          <a:bodyPr/>
          <a:lstStyle/>
          <a:p>
            <a:pPr algn="ctr"/>
            <a:r>
              <a:rPr lang="en-US" sz="4000" b="1" u="sng" dirty="0"/>
              <a:t>Pentecost</a:t>
            </a:r>
            <a:r>
              <a:rPr lang="en-US" sz="4000" dirty="0"/>
              <a:t> </a:t>
            </a:r>
          </a:p>
          <a:p>
            <a:pPr algn="ctr"/>
            <a:r>
              <a:rPr lang="en-US" sz="4000" dirty="0"/>
              <a:t>( </a:t>
            </a:r>
            <a:r>
              <a:rPr lang="en-US" sz="4000" dirty="0" err="1"/>
              <a:t>Pentekostos</a:t>
            </a:r>
            <a:r>
              <a:rPr lang="en-US" sz="4000" dirty="0"/>
              <a:t> in the original), which means "fiftieth"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dirty="0"/>
              <a:t>2. The Gift of Pentecost:</a:t>
            </a:r>
            <a:r>
              <a:rPr lang="en-US" sz="4000" dirty="0"/>
              <a:t> </a:t>
            </a:r>
            <a:r>
              <a:rPr lang="en-US" sz="4000" b="1" dirty="0"/>
              <a:t>the Holy Spirit</a:t>
            </a: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700" b="1" u="sng" dirty="0"/>
              <a:t>Acts 1:12-15</a:t>
            </a:r>
            <a:endParaRPr lang="en-US" sz="3700" u="sng" dirty="0"/>
          </a:p>
          <a:p>
            <a:pPr algn="ctr"/>
            <a:r>
              <a:rPr lang="en-US" sz="3700" dirty="0"/>
              <a:t>12 Then they returned to Jerusalem from the mount called Olivet, which is near Jerusalem, a Sabbath day's journey. 13 And when they had entered, they went up into the upper room where they were staying: Peter, James, John, and Andrew; Philip and Thomas; Bartholomew and Matthew; James the son of </a:t>
            </a:r>
            <a:r>
              <a:rPr lang="en-US" sz="3700" dirty="0" err="1"/>
              <a:t>Alphaeus</a:t>
            </a:r>
            <a:r>
              <a:rPr lang="en-US" sz="3700" dirty="0"/>
              <a:t> and Simon the Zealot; and Judas the son of James.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14 These all continued with one accord in prayer and supplication, with the women and Mary the mother of Jesus, and with His brothers. 15 And in those days Peter stood up in the midst of the disciples (altogether the number of names was about a hundred and twenty)...</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Acts 2:1-4</a:t>
            </a:r>
            <a:endParaRPr lang="en-US" sz="4000" u="sng" dirty="0"/>
          </a:p>
          <a:p>
            <a:pPr algn="ctr"/>
            <a:r>
              <a:rPr lang="en-US" sz="4000" dirty="0"/>
              <a:t>1 "Now when the Day of Pentecost had fully come, they were all with one accord in one place.  2 And suddenly there came a sound from heaven, as of a rushing mighty wind, and it filled the whole house where they were sitting.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endParaRPr lang="en-US" sz="4000" dirty="0"/>
          </a:p>
        </p:txBody>
      </p:sp>
      <p:sp>
        <p:nvSpPr>
          <p:cNvPr id="3" name="Rectangle 3"/>
          <p:cNvSpPr txBox="1">
            <a:spLocks noChangeArrowheads="1"/>
          </p:cNvSpPr>
          <p:nvPr/>
        </p:nvSpPr>
        <p:spPr>
          <a:xfrm>
            <a:off x="152400" y="152400"/>
            <a:ext cx="9144000" cy="5029200"/>
          </a:xfrm>
          <a:prstGeom prst="rect">
            <a:avLst/>
          </a:prstGeom>
        </p:spPr>
        <p:txBody>
          <a:bodyPr/>
          <a:lstStyle/>
          <a:p>
            <a:pPr algn="ctr"/>
            <a:r>
              <a:rPr lang="en-US" sz="4000" dirty="0"/>
              <a:t>3 Then there appeared to them divided tongues, as of fire, and one sat upon each of them.  4 And they were all filled with the Holy Spirit and began to speak with other tongues, as the Spirit gave them utterance"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Acts 2:17, Joel 2:28 </a:t>
            </a:r>
            <a:endParaRPr lang="en-US" sz="4000" u="sng" dirty="0"/>
          </a:p>
          <a:p>
            <a:pPr algn="ctr"/>
            <a:r>
              <a:rPr lang="en-US" sz="4000" dirty="0"/>
              <a:t>"And it shall come to pass in the last days, says God, that I will pour out of My Spirit on all flesh".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6172200"/>
          </a:xfrm>
          <a:prstGeom prst="rect">
            <a:avLst/>
          </a:prstGeom>
        </p:spPr>
        <p:txBody>
          <a:bodyPr/>
          <a:lstStyle/>
          <a:p>
            <a:pPr algn="ctr"/>
            <a:r>
              <a:rPr lang="en-US" sz="4000" b="1" u="sng" dirty="0"/>
              <a:t>Acts 2:38-39</a:t>
            </a:r>
            <a:endParaRPr lang="en-US" sz="4000" u="sng" dirty="0"/>
          </a:p>
          <a:p>
            <a:pPr algn="ctr"/>
            <a:r>
              <a:rPr lang="en-US" sz="4000" dirty="0"/>
              <a:t>38 "Repent, and let every one of you be baptized in the name of Jesus Christ for the remission of sins; and you shall receive the gift of the Holy Spirit. 39 For the promise is to you and to your children, and to all who are afar off, as many as the Lord our God will call".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endParaRPr lang="en-US" sz="4000" dirty="0"/>
          </a:p>
        </p:txBody>
      </p:sp>
      <p:sp>
        <p:nvSpPr>
          <p:cNvPr id="3" name="Rectangle 3"/>
          <p:cNvSpPr txBox="1">
            <a:spLocks noChangeArrowheads="1"/>
          </p:cNvSpPr>
          <p:nvPr/>
        </p:nvSpPr>
        <p:spPr>
          <a:xfrm>
            <a:off x="0" y="152400"/>
            <a:ext cx="9144000" cy="5029200"/>
          </a:xfrm>
          <a:prstGeom prst="rect">
            <a:avLst/>
          </a:prstGeom>
        </p:spPr>
        <p:txBody>
          <a:bodyPr/>
          <a:lstStyle/>
          <a:p>
            <a:pPr algn="ctr"/>
            <a:r>
              <a:rPr lang="en-US" sz="3600" b="1" u="sng" dirty="0"/>
              <a:t>Acts 2:40-42</a:t>
            </a:r>
            <a:endParaRPr lang="en-US" sz="3600" u="sng" dirty="0"/>
          </a:p>
          <a:p>
            <a:pPr algn="ctr"/>
            <a:r>
              <a:rPr lang="en-US" sz="3600" dirty="0"/>
              <a:t>40 And with many other words he testified and exhorted them, saying, "Be saved from this perverse generation." 41 Then those who gladly received his word were baptized; and that day about three thousand souls were added to them. 42 And they continued steadfastly in the apostles' doctrine and fellowship, in the breaking of bread, and in prayers. </a:t>
            </a:r>
          </a:p>
          <a:p>
            <a:pPr algn="ctr"/>
            <a:r>
              <a:rPr lang="en-US" sz="36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dirty="0"/>
              <a:t>3. Why we Need God's Spirit</a:t>
            </a: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chemeClr val="tx2"/>
              </a:buClr>
              <a:buSzTx/>
              <a:buFontTx/>
              <a:buChar char="•"/>
              <a:tabLst/>
              <a:defRPr/>
            </a:pPr>
            <a:endParaRPr kumimoji="0" lang="en-US" sz="4800" b="0" i="0" u="none" strike="noStrike" kern="0" cap="none" spc="0" normalizeH="0" baseline="0" noProof="0" dirty="0">
              <a:ln>
                <a:noFill/>
              </a:ln>
              <a:solidFill>
                <a:schemeClr val="tx1"/>
              </a:solidFill>
              <a:effectLst/>
              <a:uLnTx/>
              <a:uFillTx/>
              <a:latin typeface="Calibri" pitchFamily="34" charset="0"/>
              <a:cs typeface="+mn-cs"/>
            </a:endParaRPr>
          </a:p>
        </p:txBody>
      </p:sp>
      <p:sp>
        <p:nvSpPr>
          <p:cNvPr id="3" name="Rectangle 3"/>
          <p:cNvSpPr txBox="1">
            <a:spLocks noChangeArrowheads="1"/>
          </p:cNvSpPr>
          <p:nvPr/>
        </p:nvSpPr>
        <p:spPr>
          <a:xfrm>
            <a:off x="533400" y="0"/>
            <a:ext cx="8077200" cy="1905000"/>
          </a:xfrm>
          <a:prstGeom prst="rect">
            <a:avLst/>
          </a:prstGeom>
        </p:spPr>
        <p:txBody>
          <a:bodyPr/>
          <a:lstStyle/>
          <a:p>
            <a:pPr algn="ctr"/>
            <a:r>
              <a:rPr lang="en-US" sz="3200" b="1" dirty="0"/>
              <a:t>The Feast of Pentecost</a:t>
            </a:r>
            <a:endParaRPr lang="en-US" sz="3200" dirty="0"/>
          </a:p>
          <a:p>
            <a:pPr algn="ctr"/>
            <a:r>
              <a:rPr lang="en-US" sz="2800" b="1" dirty="0"/>
              <a:t>by Pastor Fee Soliven</a:t>
            </a:r>
            <a:endParaRPr lang="en-US" sz="2800" dirty="0"/>
          </a:p>
          <a:p>
            <a:pPr algn="ctr"/>
            <a:r>
              <a:rPr lang="en-US" sz="3200" b="1" dirty="0"/>
              <a:t>Exodus 23:14-16</a:t>
            </a:r>
            <a:endParaRPr lang="en-US" sz="3200" dirty="0"/>
          </a:p>
          <a:p>
            <a:pPr algn="ctr"/>
            <a:r>
              <a:rPr lang="en-US" sz="3200" b="1" dirty="0"/>
              <a:t>Sunday Afternoon</a:t>
            </a:r>
            <a:endParaRPr lang="en-US" sz="3200" dirty="0"/>
          </a:p>
          <a:p>
            <a:pPr algn="ctr"/>
            <a:r>
              <a:rPr lang="en-US" sz="3200" b="1"/>
              <a:t>June 9, 2019   </a:t>
            </a:r>
            <a:r>
              <a:rPr lang="en-US" sz="3200" b="1" dirty="0"/>
              <a:t>-   Sivan </a:t>
            </a:r>
            <a:r>
              <a:rPr lang="en-US" sz="3200" b="1"/>
              <a:t>6 5779</a:t>
            </a:r>
            <a:endParaRPr lang="en-US" sz="3200" dirty="0"/>
          </a:p>
          <a:p>
            <a:pPr marL="342900" marR="0" lvl="0" indent="-342900" algn="ctr" defTabSz="914400" rtl="0" eaLnBrk="1" fontAlgn="base" latinLnBrk="0" hangingPunct="1">
              <a:lnSpc>
                <a:spcPct val="80000"/>
              </a:lnSpc>
              <a:spcBef>
                <a:spcPct val="20000"/>
              </a:spcBef>
              <a:spcAft>
                <a:spcPct val="0"/>
              </a:spcAft>
              <a:buClr>
                <a:schemeClr val="tx2"/>
              </a:buClr>
              <a:buSzTx/>
              <a:buFontTx/>
              <a:buChar char="•"/>
              <a:tabLst/>
              <a:defRPr/>
            </a:pPr>
            <a:endParaRPr kumimoji="0" lang="en-US" sz="3200" b="0" i="0" u="none" strike="noStrike" kern="0" cap="none" spc="0" normalizeH="0" baseline="0" noProof="0" dirty="0">
              <a:ln>
                <a:noFill/>
              </a:ln>
              <a:solidFill>
                <a:schemeClr val="tx1"/>
              </a:solidFill>
              <a:effectLst/>
              <a:uLnTx/>
              <a:uFillTx/>
              <a:latin typeface="Verdana" pitchFamily="34" charset="0"/>
              <a:ea typeface="+mn-ea"/>
              <a:cs typeface="+mn-cs"/>
            </a:endParaRPr>
          </a:p>
        </p:txBody>
      </p:sp>
      <p:pic>
        <p:nvPicPr>
          <p:cNvPr id="1026" name="Picture 2" descr="C:\Users\Placido Soliven\Desktop\power_of_pentecost_2.jpg"/>
          <p:cNvPicPr>
            <a:picLocks noChangeAspect="1" noChangeArrowheads="1"/>
          </p:cNvPicPr>
          <p:nvPr/>
        </p:nvPicPr>
        <p:blipFill>
          <a:blip r:embed="rId2" cstate="print"/>
          <a:srcRect/>
          <a:stretch>
            <a:fillRect/>
          </a:stretch>
        </p:blipFill>
        <p:spPr bwMode="auto">
          <a:xfrm>
            <a:off x="0" y="2514600"/>
            <a:ext cx="9144000" cy="4343400"/>
          </a:xfrm>
          <a:prstGeom prst="rect">
            <a:avLst/>
          </a:prstGeom>
          <a:noFill/>
        </p:spPr>
      </p:pic>
      <p:pic>
        <p:nvPicPr>
          <p:cNvPr id="6" name="Picture 5" descr="AGCF highest resolution.jpg"/>
          <p:cNvPicPr>
            <a:picLocks noChangeAspect="1"/>
          </p:cNvPicPr>
          <p:nvPr/>
        </p:nvPicPr>
        <p:blipFill>
          <a:blip r:embed="rId3" cstate="print"/>
          <a:stretch>
            <a:fillRect/>
          </a:stretch>
        </p:blipFill>
        <p:spPr>
          <a:xfrm>
            <a:off x="7823200" y="5867400"/>
            <a:ext cx="1320800" cy="990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1 Kings 8:46</a:t>
            </a:r>
            <a:endParaRPr lang="en-US" sz="4000" u="sng" dirty="0"/>
          </a:p>
          <a:p>
            <a:pPr algn="ctr"/>
            <a:r>
              <a:rPr lang="en-US" sz="4000" dirty="0"/>
              <a:t>"When they sin against You (for there is no one who does not sin)...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John 16:8-9</a:t>
            </a:r>
            <a:endParaRPr lang="en-US" sz="4000" u="sng" dirty="0"/>
          </a:p>
          <a:p>
            <a:pPr algn="ctr"/>
            <a:r>
              <a:rPr lang="en-US" sz="4000" dirty="0"/>
              <a:t>8 </a:t>
            </a:r>
            <a:r>
              <a:rPr lang="en-US" sz="4000" dirty="0">
                <a:solidFill>
                  <a:srgbClr val="FF0000"/>
                </a:solidFill>
              </a:rPr>
              <a:t>And when He has come, He will convict the world of sin, and of righteousness, and of judgment: </a:t>
            </a:r>
            <a:r>
              <a:rPr lang="en-US" sz="4000" dirty="0"/>
              <a:t>9 </a:t>
            </a:r>
            <a:r>
              <a:rPr lang="en-US" sz="4000" dirty="0">
                <a:solidFill>
                  <a:srgbClr val="FF0000"/>
                </a:solidFill>
              </a:rPr>
              <a:t>of sin, because they do not believe in 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Romans 3:23</a:t>
            </a:r>
            <a:endParaRPr lang="en-US" sz="4000" u="sng" dirty="0"/>
          </a:p>
          <a:p>
            <a:pPr algn="ctr"/>
            <a:r>
              <a:rPr lang="en-US" sz="4000" dirty="0"/>
              <a:t>"for all have sinned and fall short of the glory of God"...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Deuteronomy 5:29 </a:t>
            </a:r>
            <a:endParaRPr lang="en-US" sz="4000" u="sng" dirty="0"/>
          </a:p>
          <a:p>
            <a:pPr algn="ctr"/>
            <a:r>
              <a:rPr lang="en-US" sz="4000" dirty="0"/>
              <a:t>"Oh, that they had such a heart in them that they would fear Me and always keep all My commandments that it might be well with them and with their children forever!"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 </a:t>
            </a:r>
            <a:r>
              <a:rPr lang="en-US" sz="4000" b="1" u="sng" dirty="0"/>
              <a:t>Jeremiah 17:9-10</a:t>
            </a:r>
            <a:endParaRPr lang="en-US" sz="4000" u="sng" dirty="0"/>
          </a:p>
          <a:p>
            <a:pPr algn="ctr"/>
            <a:r>
              <a:rPr lang="en-US" sz="4000" dirty="0"/>
              <a:t>9 "The heart is deceitful above all things, And desperately wicked; Who can know it? 10 I, the LORD, search the heart, I test the mind, Even to give every man according to his ways, According to the fruit of his doings.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Luke 10:27 </a:t>
            </a:r>
          </a:p>
          <a:p>
            <a:pPr algn="ctr"/>
            <a:r>
              <a:rPr lang="en-US" sz="4000" dirty="0">
                <a:solidFill>
                  <a:srgbClr val="FF0000"/>
                </a:solidFill>
              </a:rPr>
              <a:t>"You shall love the LORD your God with all your heart, with all your soul, with all your strength, and with all your mind" and "[love] your neighbor as yourself." </a:t>
            </a:r>
          </a:p>
          <a:p>
            <a:pPr algn="ctr"/>
            <a:r>
              <a:rPr lang="en-US" sz="4000" dirty="0">
                <a:solidFill>
                  <a:srgbClr val="FF0000"/>
                </a:solidFill>
              </a:rPr>
              <a:t> </a:t>
            </a:r>
          </a:p>
          <a:p>
            <a:pPr marL="342900" lvl="0" indent="-342900" algn="ctr">
              <a:lnSpc>
                <a:spcPct val="80000"/>
              </a:lnSpc>
              <a:spcBef>
                <a:spcPct val="20000"/>
              </a:spcBef>
              <a:buClr>
                <a:schemeClr val="tx2"/>
              </a:buClr>
              <a:buFontTx/>
              <a:buChar char="•"/>
              <a:defRPr/>
            </a:pPr>
            <a:endParaRPr lang="en-US" sz="4000" kern="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marL="342900" lvl="0" indent="-342900" algn="ctr">
              <a:lnSpc>
                <a:spcPct val="80000"/>
              </a:lnSpc>
              <a:spcBef>
                <a:spcPct val="20000"/>
              </a:spcBef>
              <a:buClr>
                <a:schemeClr val="tx2"/>
              </a:buClr>
              <a:buFontTx/>
              <a:buChar char="•"/>
              <a:defRPr/>
            </a:pPr>
            <a:endParaRPr lang="en-US" sz="4000" b="1" kern="0" dirty="0">
              <a:latin typeface="Calibri" pitchFamily="34" charset="0"/>
            </a:endParaRPr>
          </a:p>
        </p:txBody>
      </p:sp>
      <p:sp>
        <p:nvSpPr>
          <p:cNvPr id="3" name="Rectangle 3"/>
          <p:cNvSpPr txBox="1">
            <a:spLocks noChangeArrowheads="1"/>
          </p:cNvSpPr>
          <p:nvPr/>
        </p:nvSpPr>
        <p:spPr>
          <a:xfrm>
            <a:off x="0" y="152400"/>
            <a:ext cx="9144000" cy="5029200"/>
          </a:xfrm>
          <a:prstGeom prst="rect">
            <a:avLst/>
          </a:prstGeom>
        </p:spPr>
        <p:txBody>
          <a:bodyPr/>
          <a:lstStyle/>
          <a:p>
            <a:pPr algn="ctr"/>
            <a:r>
              <a:rPr lang="en-US" sz="4000" b="1" dirty="0"/>
              <a:t>The Holy Ghost is The Power To Raise Us From The Dead!</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Romans 8:10-11</a:t>
            </a:r>
            <a:endParaRPr lang="en-US" sz="4000" u="sng" dirty="0"/>
          </a:p>
          <a:p>
            <a:pPr algn="ctr"/>
            <a:r>
              <a:rPr lang="en-US" sz="4000" dirty="0"/>
              <a:t>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 </a:t>
            </a:r>
          </a:p>
          <a:p>
            <a:pPr algn="ctr"/>
            <a:r>
              <a:rPr lang="en-US" sz="4000" dirty="0"/>
              <a:t>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dirty="0"/>
              <a:t>4. The Holy Spirit at work in Our Lives</a:t>
            </a: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Acts 1:8</a:t>
            </a:r>
          </a:p>
          <a:p>
            <a:pPr algn="ctr"/>
            <a:r>
              <a:rPr lang="en-US" sz="4000" dirty="0"/>
              <a:t>"But you shall receive power when the Holy Spirit has come upon you; and you shall be witnesses to Me in Jerusalem, and in all Judea and Samaria, and to the end of the earth."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9144000" cy="6019800"/>
          </a:xfrm>
          <a:prstGeom prst="rect">
            <a:avLst/>
          </a:prstGeom>
        </p:spPr>
        <p:txBody>
          <a:bodyPr/>
          <a:lstStyle/>
          <a:p>
            <a:pPr algn="ctr"/>
            <a:r>
              <a:rPr lang="en-US" sz="4000" b="1" u="sng" dirty="0"/>
              <a:t>Exodus 23:14-16</a:t>
            </a:r>
            <a:endParaRPr lang="en-US" sz="4000" u="sng" dirty="0"/>
          </a:p>
          <a:p>
            <a:pPr algn="ctr"/>
            <a:r>
              <a:rPr lang="en-US" sz="4000" dirty="0"/>
              <a:t>14 "Three times you shall keep a feast to Me in the year: 15 You shall keep the Feast of Unleavened Bread (you shall eat unleavened bread seven days, as I commanded you, at the time appointed in the month of </a:t>
            </a:r>
            <a:r>
              <a:rPr lang="en-US" sz="4000" dirty="0" err="1"/>
              <a:t>Abib</a:t>
            </a:r>
            <a:r>
              <a:rPr lang="en-US" sz="4000" dirty="0"/>
              <a:t>, for in it you came out of Egypt; none shall appear before Me empty);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Acts 17:6</a:t>
            </a:r>
            <a:endParaRPr lang="en-US" sz="4000" u="sng" dirty="0"/>
          </a:p>
          <a:p>
            <a:pPr algn="ctr"/>
            <a:r>
              <a:rPr lang="en-US" sz="4000" dirty="0"/>
              <a:t>"turning the world upside down"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867400"/>
          </a:xfrm>
          <a:prstGeom prst="rect">
            <a:avLst/>
          </a:prstGeom>
        </p:spPr>
        <p:txBody>
          <a:bodyPr/>
          <a:lstStyle/>
          <a:p>
            <a:pPr algn="ctr"/>
            <a:r>
              <a:rPr lang="en-US" sz="4000" b="1" u="sng" dirty="0"/>
              <a:t>Romans 15:13</a:t>
            </a:r>
            <a:endParaRPr lang="en-US" sz="4000" u="sng" dirty="0"/>
          </a:p>
          <a:p>
            <a:pPr algn="ctr"/>
            <a:r>
              <a:rPr lang="en-US" sz="4000" dirty="0"/>
              <a:t>"Now may the God of hope fill you with all joy and peace in believing, that you may abound in hope by the power of the Holy Spirit"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867400"/>
          </a:xfrm>
          <a:prstGeom prst="rect">
            <a:avLst/>
          </a:prstGeom>
        </p:spPr>
        <p:txBody>
          <a:bodyPr/>
          <a:lstStyle/>
          <a:p>
            <a:pPr algn="ctr"/>
            <a:r>
              <a:rPr lang="en-US" sz="4000" b="1" u="sng" dirty="0"/>
              <a:t>Acts 1:8</a:t>
            </a:r>
            <a:endParaRPr lang="en-US" sz="4000" u="sng" dirty="0"/>
          </a:p>
          <a:p>
            <a:pPr algn="ctr"/>
            <a:r>
              <a:rPr lang="en-US" sz="4000" dirty="0"/>
              <a:t>"But you shall receive power when the Holy Spirit has come upon you; and you shall be witnesses to Me in Jerusalem, and in all Judea and Samaria, and to the end of the earth." </a:t>
            </a:r>
          </a:p>
        </p:txBody>
      </p:sp>
      <p:pic>
        <p:nvPicPr>
          <p:cNvPr id="3076" name="Picture 4" descr="C:\Users\Placido Soliven\Desktop\Pan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867400"/>
          </a:xfrm>
          <a:prstGeom prst="rect">
            <a:avLst/>
          </a:prstGeom>
        </p:spPr>
        <p:txBody>
          <a:bodyPr/>
          <a:lstStyle/>
          <a:p>
            <a:pPr algn="ctr"/>
            <a:r>
              <a:rPr lang="en-US" sz="4000" b="1" u="sng" dirty="0"/>
              <a:t>Acts 17:6</a:t>
            </a:r>
            <a:endParaRPr lang="en-US" sz="4000" u="sng" dirty="0"/>
          </a:p>
          <a:p>
            <a:pPr algn="ctr"/>
            <a:r>
              <a:rPr lang="en-US" sz="4000" dirty="0"/>
              <a:t>"turning the world upside down" </a:t>
            </a:r>
          </a:p>
        </p:txBody>
      </p:sp>
      <p:pic>
        <p:nvPicPr>
          <p:cNvPr id="3" name="Picture 2" descr="G:\Elite Backup\Desktop\Google Images\Uganda_Crusade.9993726_larg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867400"/>
          </a:xfrm>
          <a:prstGeom prst="rect">
            <a:avLst/>
          </a:prstGeom>
        </p:spPr>
        <p:txBody>
          <a:bodyPr/>
          <a:lstStyle/>
          <a:p>
            <a:pPr algn="ctr"/>
            <a:r>
              <a:rPr lang="en-US" sz="4000" b="1" u="sng" dirty="0"/>
              <a:t>Romans 15:13</a:t>
            </a:r>
            <a:endParaRPr lang="en-US" sz="4000" u="sng" dirty="0"/>
          </a:p>
          <a:p>
            <a:pPr algn="ctr"/>
            <a:r>
              <a:rPr lang="en-US" sz="4000" dirty="0"/>
              <a:t>"Now may the God of hope fill you with all joy and peace in believing, that you may abound in hope by the power of the Holy Spirit" </a:t>
            </a:r>
          </a:p>
        </p:txBody>
      </p:sp>
      <p:pic>
        <p:nvPicPr>
          <p:cNvPr id="4098" name="Picture 2" descr="G:\Elite Backup\Desktop\Google Images\chin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Elite Backup\Desktop\Google Images\harvest-crusade-2010-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38511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9144000" cy="6019800"/>
          </a:xfrm>
          <a:prstGeom prst="rect">
            <a:avLst/>
          </a:prstGeom>
        </p:spPr>
        <p:txBody>
          <a:bodyPr/>
          <a:lstStyle/>
          <a:p>
            <a:pPr algn="ctr"/>
            <a:r>
              <a:rPr lang="en-US" sz="4000" dirty="0"/>
              <a:t>16 and the Feast of Harvest, the </a:t>
            </a:r>
            <a:r>
              <a:rPr lang="en-US" sz="4000" dirty="0" err="1"/>
              <a:t>firstfruits</a:t>
            </a:r>
            <a:r>
              <a:rPr lang="en-US" sz="4000" dirty="0"/>
              <a:t> of your labors which you have sown in the field; and the Feast of Ingathering at the end of the year, when you have gathered in the fruit of your labors from the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6019800"/>
          </a:xfrm>
          <a:prstGeom prst="rect">
            <a:avLst/>
          </a:prstGeom>
        </p:spPr>
        <p:txBody>
          <a:bodyPr/>
          <a:lstStyle/>
          <a:p>
            <a:pPr algn="ctr"/>
            <a:r>
              <a:rPr lang="en-US" sz="4000" b="1" dirty="0"/>
              <a:t>Feast of Weeks, </a:t>
            </a:r>
          </a:p>
          <a:p>
            <a:pPr algn="ctr"/>
            <a:r>
              <a:rPr lang="en-US" sz="4000" b="1" dirty="0"/>
              <a:t>The Feast of Harvest, </a:t>
            </a:r>
          </a:p>
          <a:p>
            <a:pPr algn="ctr"/>
            <a:r>
              <a:rPr lang="en-US" sz="4000" b="1" dirty="0"/>
              <a:t>The Latter </a:t>
            </a:r>
            <a:r>
              <a:rPr lang="en-US" sz="4000" b="1" dirty="0" err="1"/>
              <a:t>Firstfruits</a:t>
            </a:r>
            <a:endParaRPr lang="en-US" sz="4000" dirty="0"/>
          </a:p>
          <a:p>
            <a:pPr algn="ctr"/>
            <a:r>
              <a:rPr lang="en-US" sz="4000" b="1" dirty="0"/>
              <a:t>The Feast of Pentecost </a:t>
            </a:r>
          </a:p>
          <a:p>
            <a:pPr algn="ctr"/>
            <a:r>
              <a:rPr lang="en-US" sz="4000" b="1" dirty="0"/>
              <a:t>and </a:t>
            </a:r>
          </a:p>
          <a:p>
            <a:pPr algn="ctr"/>
            <a:r>
              <a:rPr lang="en-US" sz="4000" b="1" dirty="0"/>
              <a:t>The Feast of Shavuot</a:t>
            </a: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6019800"/>
          </a:xfrm>
          <a:prstGeom prst="rect">
            <a:avLst/>
          </a:prstGeom>
        </p:spPr>
        <p:txBody>
          <a:bodyPr/>
          <a:lstStyle/>
          <a:p>
            <a:pPr algn="ctr"/>
            <a:r>
              <a:rPr lang="en-US" sz="4000" b="1" u="sng" dirty="0"/>
              <a:t>Philippians 3:20-21</a:t>
            </a:r>
            <a:endParaRPr lang="en-US" sz="4000" u="sng" dirty="0"/>
          </a:p>
          <a:p>
            <a:pPr algn="ctr"/>
            <a:r>
              <a:rPr lang="en-US" sz="4000" dirty="0"/>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p>
        </p:txBody>
      </p:sp>
      <p:pic>
        <p:nvPicPr>
          <p:cNvPr id="3" name="Picture 2" descr="Biblical Holiday Chart_001.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rgbClr val="FFFFFF"/>
                </a:solidFill>
              </a:rPr>
              <a:t>Feast of Weeks</a:t>
            </a:r>
            <a:endParaRPr kumimoji="0" lang="en-US" sz="4000" b="0" i="0"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5816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Leviticus 23:15-16</a:t>
            </a:r>
            <a:endParaRPr lang="en-US" sz="4000" u="sng" dirty="0"/>
          </a:p>
          <a:p>
            <a:pPr algn="ctr"/>
            <a:r>
              <a:rPr lang="en-US" sz="4000" dirty="0"/>
              <a:t>15'And you shall count for yourselves from the day after the Sabbath, from the day that you brought the sheaf of the wave offering: seven Sabbaths shall be completed. 16 Count fifty days to the day after the seventh Sabbath; then you shall offer a new grain offering to the LORD.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7817</TotalTime>
  <Words>1518</Words>
  <Application>Microsoft Office PowerPoint</Application>
  <PresentationFormat>On-screen Show (4:3)</PresentationFormat>
  <Paragraphs>85</Paragraphs>
  <Slides>46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Calibri</vt:lpstr>
      <vt:lpstr>Constantia</vt:lpstr>
      <vt:lpstr>Verdana</vt:lpstr>
      <vt:lpstr>Wingdings 2</vt:lpstr>
      <vt:lpstr>1_Mountain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522</cp:revision>
  <dcterms:created xsi:type="dcterms:W3CDTF">2009-08-18T08:19:59Z</dcterms:created>
  <dcterms:modified xsi:type="dcterms:W3CDTF">2019-06-10T01:44:46Z</dcterms:modified>
</cp:coreProperties>
</file>