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4"/>
  </p:notesMasterIdLst>
  <p:sldIdLst>
    <p:sldId id="1040" r:id="rId4"/>
    <p:sldId id="698" r:id="rId5"/>
    <p:sldId id="258" r:id="rId6"/>
    <p:sldId id="894" r:id="rId7"/>
    <p:sldId id="617" r:id="rId8"/>
    <p:sldId id="974" r:id="rId9"/>
    <p:sldId id="841" r:id="rId10"/>
    <p:sldId id="842" r:id="rId11"/>
    <p:sldId id="843" r:id="rId12"/>
    <p:sldId id="848" r:id="rId13"/>
    <p:sldId id="844" r:id="rId14"/>
    <p:sldId id="846" r:id="rId15"/>
    <p:sldId id="615" r:id="rId16"/>
    <p:sldId id="847" r:id="rId17"/>
    <p:sldId id="882" r:id="rId18"/>
    <p:sldId id="883" r:id="rId19"/>
    <p:sldId id="259" r:id="rId20"/>
    <p:sldId id="1021" r:id="rId21"/>
    <p:sldId id="884" r:id="rId22"/>
    <p:sldId id="838" r:id="rId23"/>
    <p:sldId id="839" r:id="rId24"/>
    <p:sldId id="616" r:id="rId25"/>
    <p:sldId id="260" r:id="rId26"/>
    <p:sldId id="704" r:id="rId27"/>
    <p:sldId id="706" r:id="rId28"/>
    <p:sldId id="991" r:id="rId29"/>
    <p:sldId id="992" r:id="rId30"/>
    <p:sldId id="993" r:id="rId31"/>
    <p:sldId id="1005" r:id="rId32"/>
    <p:sldId id="1006" r:id="rId33"/>
    <p:sldId id="1007" r:id="rId34"/>
    <p:sldId id="1031" r:id="rId35"/>
    <p:sldId id="1032" r:id="rId36"/>
    <p:sldId id="1033" r:id="rId37"/>
    <p:sldId id="1034" r:id="rId38"/>
    <p:sldId id="1035" r:id="rId39"/>
    <p:sldId id="1036" r:id="rId40"/>
    <p:sldId id="1037" r:id="rId41"/>
    <p:sldId id="1038" r:id="rId42"/>
    <p:sldId id="29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2" autoAdjust="0"/>
  </p:normalViewPr>
  <p:slideViewPr>
    <p:cSldViewPr>
      <p:cViewPr varScale="1">
        <p:scale>
          <a:sx n="108" d="100"/>
          <a:sy n="108" d="100"/>
        </p:scale>
        <p:origin x="16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7/25/2019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27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6787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1894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AD8AB-C685-4702-9014-ADA2C1441788}" type="slidenum">
              <a:rPr lang="en-US" smtClean="0"/>
              <a:pPr/>
              <a:t>29</a:t>
            </a:fld>
            <a:endParaRPr lang="en-US"/>
          </a:p>
        </p:txBody>
      </p:sp>
    </p:spTree>
    <p:extLst>
      <p:ext uri="{BB962C8B-B14F-4D97-AF65-F5344CB8AC3E}">
        <p14:creationId xmlns:p14="http://schemas.microsoft.com/office/powerpoint/2010/main" val="249295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7/25/2019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7/25/2019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7/25/2019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7/25/2019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7/25/2019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6B80C8-9C17-4C8D-80FA-039A6827A3A1}" type="datetimeFigureOut">
              <a:rPr lang="en-US" smtClean="0">
                <a:solidFill>
                  <a:prstClr val="black">
                    <a:tint val="75000"/>
                  </a:prstClr>
                </a:solidFill>
              </a:rPr>
              <a:pPr/>
              <a:t>7/25/2019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prstClr val="black">
                    <a:tint val="75000"/>
                  </a:prstClr>
                </a:solidFill>
              </a:rPr>
              <a:pPr/>
              <a:t>7/25/2019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prstClr val="black">
                    <a:tint val="75000"/>
                  </a:prstClr>
                </a:solidFill>
              </a:rPr>
              <a:pPr/>
              <a:t>7/25/2019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7/25/2019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7/25/2019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7/25/2019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7/25/2019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7/25/2019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7/25/2019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7/25/2019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7/25/2019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B80C8-9C17-4C8D-80FA-039A6827A3A1}" type="datetimeFigureOut">
              <a:rPr lang="en-US" smtClean="0">
                <a:solidFill>
                  <a:prstClr val="black">
                    <a:tint val="75000"/>
                  </a:prstClr>
                </a:solidFill>
              </a:rPr>
              <a:pPr/>
              <a:t>7/25/2019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7/25/2019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964102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b="1" dirty="0"/>
              <a:t>28 Then one of the scribes came, and having heard them reasoning together, perceiving that He had answered them well, asked Him, "Which is the first commandment of all?"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87037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dirty="0"/>
              <a:t>“Of all the commandments, which is the most important?”</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57011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b="1" dirty="0"/>
              <a:t>29 Jesus answered him, </a:t>
            </a:r>
            <a:r>
              <a:rPr lang="en-US" sz="4000" b="1" dirty="0">
                <a:solidFill>
                  <a:srgbClr val="FF0000"/>
                </a:solidFill>
              </a:rPr>
              <a:t>"The first of all the commandments is: 'Hear, O Israel, the LORD our God, the LORD is one. </a:t>
            </a:r>
            <a:r>
              <a:rPr lang="en-US" sz="4000" b="1" dirty="0"/>
              <a:t>30</a:t>
            </a:r>
            <a:r>
              <a:rPr lang="en-US" sz="4000" b="1" dirty="0">
                <a:solidFill>
                  <a:srgbClr val="FF0000"/>
                </a:solidFill>
              </a:rPr>
              <a:t>'And you shall love the LORD your God with all your heart, with all your soul, with all your mind, and with all your strength.' This is the first commandment. </a:t>
            </a:r>
            <a:endParaRPr lang="en-US" sz="4000" dirty="0">
              <a:solidFill>
                <a:srgbClr val="FF0000"/>
              </a:solidFill>
            </a:endParaRPr>
          </a:p>
          <a:p>
            <a:pPr algn="ctr"/>
            <a:r>
              <a:rPr lang="en-US" sz="4000" dirty="0"/>
              <a:t> </a:t>
            </a:r>
          </a:p>
          <a:p>
            <a:pPr algn="ctr"/>
            <a:endParaRPr lang="en-US" sz="4000" dirty="0"/>
          </a:p>
        </p:txBody>
      </p:sp>
    </p:spTree>
    <p:extLst>
      <p:ext uri="{BB962C8B-B14F-4D97-AF65-F5344CB8AC3E}">
        <p14:creationId xmlns:p14="http://schemas.microsoft.com/office/powerpoint/2010/main" val="116926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b="1" u="sng" dirty="0"/>
              <a:t>Deuteronomy 6:4-9 </a:t>
            </a:r>
            <a:endParaRPr lang="en-US" sz="4000" u="sng" dirty="0"/>
          </a:p>
          <a:p>
            <a:pPr algn="ctr"/>
            <a:r>
              <a:rPr lang="en-US" sz="4000" dirty="0"/>
              <a:t>4 "Hear, O Israel: The LORD our God, the LORD is one! 5 You shall love the LORD your God with all your heart, with all your soul, and with all your strength. 6 "And these words which I command you today shall be in your heart.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dirty="0"/>
              <a:t>7 You shall teach them diligently to your children, and shall talk of them when you sit in your house, when you walk by the way, when you lie down, and when you rise up. 8 You shall bind them as a sign on your hand, and they shall be as frontlets between your eyes. 9 You shall write them on the doorposts of your house and on your gates.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4388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b="1" dirty="0"/>
              <a:t>31 And the second, like it, is this: </a:t>
            </a:r>
            <a:r>
              <a:rPr lang="en-US" sz="4000" b="1" dirty="0">
                <a:solidFill>
                  <a:srgbClr val="FF0000"/>
                </a:solidFill>
              </a:rPr>
              <a:t>'You shall love your neighbor as yourself.' There is no other commandment greater than these." </a:t>
            </a:r>
            <a:endParaRPr lang="en-US" sz="4000" dirty="0">
              <a:solidFill>
                <a:srgbClr val="FF0000"/>
              </a:solidFill>
            </a:endParaRPr>
          </a:p>
          <a:p>
            <a:pPr algn="ctr"/>
            <a:endParaRPr lang="en-US" sz="4000" dirty="0">
              <a:solidFill>
                <a:srgbClr val="FF0000"/>
              </a:solidFill>
            </a:endParaRPr>
          </a:p>
          <a:p>
            <a:pPr algn="ctr"/>
            <a:r>
              <a:rPr lang="en-US" sz="4000" b="1" dirty="0">
                <a:solidFill>
                  <a:srgbClr val="FF0000"/>
                </a:solidFill>
              </a:rPr>
              <a:t> </a:t>
            </a:r>
            <a:endParaRPr lang="en-US" sz="4000" dirty="0">
              <a:solidFill>
                <a:srgbClr val="FF0000"/>
              </a:solidFill>
            </a:endParaRPr>
          </a:p>
          <a:p>
            <a:pPr algn="ctr"/>
            <a:r>
              <a:rPr lang="en-US" sz="4000" b="1" dirty="0"/>
              <a:t> </a:t>
            </a:r>
            <a:endParaRPr lang="en-US" sz="4000" dirty="0"/>
          </a:p>
          <a:p>
            <a:pPr algn="ctr"/>
            <a:r>
              <a:rPr lang="en-US" sz="4000" dirty="0">
                <a:solidFill>
                  <a:srgbClr val="FF0000"/>
                </a:solidFill>
              </a:rPr>
              <a:t> </a:t>
            </a:r>
          </a:p>
          <a:p>
            <a:pPr algn="ctr"/>
            <a:r>
              <a:rPr lang="en-US" sz="4000" dirty="0"/>
              <a:t> </a:t>
            </a:r>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336814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u="sng" dirty="0"/>
              <a:t> </a:t>
            </a:r>
            <a:r>
              <a:rPr lang="en-US" sz="4000" b="1" u="sng" dirty="0"/>
              <a:t>Matthew 22:34-37</a:t>
            </a:r>
            <a:endParaRPr lang="en-US" sz="4000" u="sng" dirty="0"/>
          </a:p>
          <a:p>
            <a:pPr algn="ctr"/>
            <a:r>
              <a:rPr lang="en-US" sz="4000" dirty="0"/>
              <a:t>34 But when the Pharisees heard that He had silenced the Sadducees, they gathered together. 35 Then one of them, a lawyer, asked Him a question, testing Him, and saying, 36 "Teacher, which is the great commandment in the law?" 37 Jesus said to him, </a:t>
            </a:r>
            <a:r>
              <a:rPr lang="en-US" sz="4000" dirty="0">
                <a:solidFill>
                  <a:srgbClr val="FF0000"/>
                </a:solidFill>
              </a:rPr>
              <a:t>" 'You shall love the LORD your God with all your heart, with all your soul, and with all your mind.'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22780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632311"/>
          </a:xfrm>
          <a:prstGeom prst="rect">
            <a:avLst/>
          </a:prstGeom>
        </p:spPr>
        <p:txBody>
          <a:bodyPr wrap="square">
            <a:spAutoFit/>
          </a:bodyPr>
          <a:lstStyle/>
          <a:p>
            <a:pPr algn="ctr"/>
            <a:r>
              <a:rPr lang="en-US" sz="4000" b="1" u="sng" dirty="0"/>
              <a:t>Matthew 22:38-40</a:t>
            </a:r>
            <a:endParaRPr lang="en-US" sz="4000" u="sng" dirty="0"/>
          </a:p>
          <a:p>
            <a:pPr algn="ctr"/>
            <a:r>
              <a:rPr lang="en-US" sz="4000" dirty="0"/>
              <a:t>38 </a:t>
            </a:r>
            <a:r>
              <a:rPr lang="en-US" sz="4000" dirty="0">
                <a:solidFill>
                  <a:srgbClr val="FF0000"/>
                </a:solidFill>
              </a:rPr>
              <a:t>This is the first and great commandment. </a:t>
            </a:r>
            <a:r>
              <a:rPr lang="en-US" sz="4000" dirty="0"/>
              <a:t>39 </a:t>
            </a:r>
            <a:r>
              <a:rPr lang="en-US" sz="4000" dirty="0">
                <a:solidFill>
                  <a:srgbClr val="FF0000"/>
                </a:solidFill>
              </a:rPr>
              <a:t>And the second is like it: 'You shall love your neighbor as yourself.'  </a:t>
            </a:r>
            <a:r>
              <a:rPr lang="en-US" sz="4000" dirty="0"/>
              <a:t>40 </a:t>
            </a:r>
            <a:r>
              <a:rPr lang="en-US" sz="4000" dirty="0">
                <a:solidFill>
                  <a:srgbClr val="FF0000"/>
                </a:solidFill>
              </a:rPr>
              <a:t>On these two commandments hang all the Law and the Prophets." </a:t>
            </a:r>
          </a:p>
          <a:p>
            <a:pPr algn="ctr"/>
            <a:r>
              <a:rPr lang="en-US" sz="4000" dirty="0">
                <a:solidFill>
                  <a:srgbClr val="FF0000"/>
                </a:solidFill>
              </a:rPr>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863417"/>
          </a:xfrm>
          <a:prstGeom prst="rect">
            <a:avLst/>
          </a:prstGeom>
        </p:spPr>
        <p:txBody>
          <a:bodyPr wrap="square">
            <a:spAutoFit/>
          </a:bodyPr>
          <a:lstStyle/>
          <a:p>
            <a:pPr algn="ctr"/>
            <a:r>
              <a:rPr lang="en-US" sz="4000" dirty="0"/>
              <a:t> </a:t>
            </a:r>
            <a:r>
              <a:rPr lang="en-US" sz="4000" b="1" dirty="0"/>
              <a:t>32 So the scribe said to Him, "Well said, Teacher. You have spoken the truth, for there is one God, and there is no other but He. 33 And to love Him with all the heart, with all the understanding, with all the soul, and with all the strength, and to love one's neighbor as oneself, is more than all the whole burnt offerings and sacrifices."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96045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u="sng" dirty="0"/>
              <a:t> </a:t>
            </a:r>
            <a:r>
              <a:rPr lang="en-US" sz="4000" b="1" u="sng" dirty="0"/>
              <a:t>Deuteronomy 4:35</a:t>
            </a:r>
            <a:endParaRPr lang="en-US" sz="4000" u="sng" dirty="0"/>
          </a:p>
          <a:p>
            <a:pPr algn="ctr"/>
            <a:r>
              <a:rPr lang="en-US" sz="4000" dirty="0"/>
              <a:t>“To you it was shown, that you might know that the LORD Himself is God; there is none other besides Him”</a:t>
            </a:r>
          </a:p>
          <a:p>
            <a:pPr algn="ctr"/>
            <a:r>
              <a:rPr lang="en-US" sz="4000" dirty="0"/>
              <a:t>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09986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b="1" u="sng" dirty="0"/>
              <a:t>Exodus 8:10</a:t>
            </a:r>
            <a:endParaRPr lang="en-US" sz="4000" u="sng" dirty="0"/>
          </a:p>
          <a:p>
            <a:pPr algn="ctr"/>
            <a:r>
              <a:rPr lang="en-US" sz="4000" dirty="0"/>
              <a:t>So he said, "Tomorrow." And he said, "Let it be according to your word, that you may know that there is no one like the LORD our God.</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5403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8094524"/>
          </a:xfrm>
          <a:prstGeom prst="rect">
            <a:avLst/>
          </a:prstGeom>
        </p:spPr>
        <p:txBody>
          <a:bodyPr wrap="square">
            <a:spAutoFit/>
          </a:bodyPr>
          <a:lstStyle/>
          <a:p>
            <a:pPr algn="ctr"/>
            <a:r>
              <a:rPr lang="en-US" sz="4000" b="1" dirty="0"/>
              <a:t> </a:t>
            </a:r>
            <a:r>
              <a:rPr lang="en-US" sz="4000" b="1" u="sng" dirty="0"/>
              <a:t>Isaiah 45:21</a:t>
            </a:r>
            <a:endParaRPr lang="en-US" sz="4000" u="sng" dirty="0"/>
          </a:p>
          <a:p>
            <a:pPr algn="ctr"/>
            <a:r>
              <a:rPr lang="en-US" sz="4000" dirty="0"/>
              <a:t>Tell and bring forth your case; Yes, let them take counsel together. Who has declared this from ancient time? Who has told it from that time? Have not I, the LORD? And there is no other God besides Me, A just God and a Savior; There is none besides Me.</a:t>
            </a: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9226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0"/>
            <a:ext cx="8915400" cy="6863417"/>
          </a:xfrm>
          <a:prstGeom prst="rect">
            <a:avLst/>
          </a:prstGeom>
        </p:spPr>
        <p:txBody>
          <a:bodyPr wrap="square">
            <a:spAutoFit/>
          </a:bodyPr>
          <a:lstStyle/>
          <a:p>
            <a:pPr algn="ctr"/>
            <a:r>
              <a:rPr lang="en-US" sz="4000" b="1" dirty="0"/>
              <a:t>34 Now when Jesus saw that he answered wisely, He said to him, </a:t>
            </a:r>
            <a:r>
              <a:rPr lang="en-US" sz="4000" b="1" dirty="0">
                <a:solidFill>
                  <a:srgbClr val="FF0000"/>
                </a:solidFill>
              </a:rPr>
              <a:t>"You are not far from the kingdom of God." </a:t>
            </a:r>
            <a:r>
              <a:rPr lang="en-US" sz="4000" b="1" dirty="0"/>
              <a:t>But after that no one dared question Him. </a:t>
            </a:r>
            <a:endParaRPr lang="en-US" sz="4000" dirty="0"/>
          </a:p>
          <a:p>
            <a:pPr algn="ctr"/>
            <a:r>
              <a:rPr lang="en-US" sz="4000" b="1" dirty="0"/>
              <a:t> </a:t>
            </a:r>
            <a:endParaRPr lang="en-US" sz="4000" dirty="0"/>
          </a:p>
          <a:p>
            <a:pPr algn="ctr"/>
            <a:r>
              <a:rPr lang="en-US" sz="4000" dirty="0"/>
              <a:t> </a:t>
            </a:r>
          </a:p>
          <a:p>
            <a:pPr algn="ctr"/>
            <a:r>
              <a:rPr lang="en-US" sz="4000" dirty="0"/>
              <a:t> </a:t>
            </a:r>
          </a:p>
          <a:p>
            <a:pPr algn="ctr"/>
            <a:r>
              <a:rPr lang="en-US" sz="4000" b="1" dirty="0"/>
              <a:t> </a:t>
            </a:r>
          </a:p>
          <a:p>
            <a:pPr algn="ctr"/>
            <a:r>
              <a:rPr lang="en-US" sz="4000" b="1" dirty="0"/>
              <a:t> </a:t>
            </a:r>
          </a:p>
          <a:p>
            <a:pPr algn="ctr"/>
            <a:endParaRPr lang="en-US" sz="40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170099"/>
          </a:xfrm>
          <a:prstGeom prst="rect">
            <a:avLst/>
          </a:prstGeom>
        </p:spPr>
        <p:txBody>
          <a:bodyPr wrap="square">
            <a:spAutoFit/>
          </a:bodyPr>
          <a:lstStyle/>
          <a:p>
            <a:pPr algn="ctr"/>
            <a:r>
              <a:rPr lang="en-US" sz="4000" b="1" dirty="0"/>
              <a:t> 35 Then Jesus answered and said, while He taught in the temple, </a:t>
            </a:r>
            <a:r>
              <a:rPr lang="en-US" sz="4000" b="1" dirty="0">
                <a:solidFill>
                  <a:srgbClr val="FF0000"/>
                </a:solidFill>
              </a:rPr>
              <a:t>"How is it that the scribes say that the Christ is the Son of David? </a:t>
            </a:r>
            <a:endParaRPr lang="en-US" sz="4000" dirty="0">
              <a:solidFill>
                <a:srgbClr val="FF0000"/>
              </a:solidFill>
            </a:endParaRP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  36 </a:t>
            </a:r>
            <a:r>
              <a:rPr lang="en-US" sz="4000" b="1" dirty="0">
                <a:solidFill>
                  <a:srgbClr val="FF0000"/>
                </a:solidFill>
              </a:rPr>
              <a:t>For David himself said by the Holy Spirit: 'The LORD said to my Lord, "Sit at My right hand, Till I make Your enemies Your footstool." ' </a:t>
            </a:r>
            <a:endParaRPr lang="en-US" sz="4000" dirty="0">
              <a:solidFill>
                <a:srgbClr val="FF0000"/>
              </a:solidFill>
            </a:endParaRPr>
          </a:p>
          <a:p>
            <a:pPr algn="ctr"/>
            <a:endParaRPr lang="en-US" sz="4000" dirty="0">
              <a:solidFill>
                <a:srgbClr val="FF0000"/>
              </a:solidFill>
            </a:endParaRP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3785652"/>
          </a:xfrm>
          <a:prstGeom prst="rect">
            <a:avLst/>
          </a:prstGeom>
        </p:spPr>
        <p:txBody>
          <a:bodyPr wrap="square">
            <a:spAutoFit/>
          </a:bodyPr>
          <a:lstStyle/>
          <a:p>
            <a:pPr algn="ctr"/>
            <a:r>
              <a:rPr lang="en-US" sz="4000" u="sng" dirty="0"/>
              <a:t> </a:t>
            </a:r>
            <a:r>
              <a:rPr lang="en-US" sz="4000" b="1" u="sng" dirty="0"/>
              <a:t>Psalm 110:1</a:t>
            </a:r>
            <a:endParaRPr lang="en-US" sz="4000" u="sng" dirty="0"/>
          </a:p>
          <a:p>
            <a:pPr algn="ctr"/>
            <a:r>
              <a:rPr lang="en-US" sz="4000" dirty="0"/>
              <a:t>“The LORD said to my Lord, "Sit at My right hand, Till I make Your enemies Your footstool."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37 </a:t>
            </a:r>
            <a:r>
              <a:rPr lang="en-US" sz="4000" b="1" dirty="0">
                <a:solidFill>
                  <a:srgbClr val="FF0000"/>
                </a:solidFill>
              </a:rPr>
              <a:t>"Therefore David himself calls Him 'Lord'; how is He then his Son?"</a:t>
            </a:r>
            <a:r>
              <a:rPr lang="en-US" sz="4000" b="1" dirty="0"/>
              <a:t> And the common people heard Him gladly. </a:t>
            </a:r>
            <a:endParaRPr lang="en-US" sz="4000" dirty="0"/>
          </a:p>
          <a:p>
            <a:pPr algn="ctr"/>
            <a:r>
              <a:rPr lang="en-US" sz="4000" b="1" dirty="0"/>
              <a:t>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45399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400931"/>
          </a:xfrm>
          <a:prstGeom prst="rect">
            <a:avLst/>
          </a:prstGeom>
        </p:spPr>
        <p:txBody>
          <a:bodyPr wrap="square">
            <a:spAutoFit/>
          </a:bodyPr>
          <a:lstStyle/>
          <a:p>
            <a:pPr algn="ctr"/>
            <a:r>
              <a:rPr lang="en-US" sz="3600" dirty="0"/>
              <a:t> </a:t>
            </a:r>
            <a:r>
              <a:rPr lang="en-US" sz="3600" b="1" u="sng" dirty="0"/>
              <a:t>John 1:14</a:t>
            </a:r>
            <a:endParaRPr lang="en-US" sz="3600" u="sng" dirty="0"/>
          </a:p>
          <a:p>
            <a:pPr algn="ctr"/>
            <a:r>
              <a:rPr lang="en-US" sz="3600" dirty="0"/>
              <a:t>“And the Word became flesh and dwelt among us, and we beheld His glory, the glory as of the only begotten of the Father, full of grace and truth.”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5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78117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0556736"/>
          </a:xfrm>
          <a:prstGeom prst="rect">
            <a:avLst/>
          </a:prstGeom>
        </p:spPr>
        <p:txBody>
          <a:bodyPr wrap="square">
            <a:spAutoFit/>
          </a:bodyPr>
          <a:lstStyle/>
          <a:p>
            <a:pPr algn="ctr"/>
            <a:r>
              <a:rPr lang="en-US" sz="4000" dirty="0"/>
              <a:t>  </a:t>
            </a:r>
            <a:r>
              <a:rPr lang="en-US" sz="4000" b="1" dirty="0"/>
              <a:t> 38 Then He said to them in His teaching, </a:t>
            </a:r>
            <a:r>
              <a:rPr lang="en-US" sz="4000" b="1" dirty="0">
                <a:solidFill>
                  <a:srgbClr val="FF0000"/>
                </a:solidFill>
              </a:rPr>
              <a:t>"Beware of the scribes, who desire to go around in long robes, love greetings in the marketplaces, </a:t>
            </a:r>
            <a:r>
              <a:rPr lang="en-US" sz="4000" b="1" dirty="0"/>
              <a:t>39 </a:t>
            </a:r>
            <a:r>
              <a:rPr lang="en-US" sz="4000" b="1" dirty="0">
                <a:solidFill>
                  <a:srgbClr val="FF0000"/>
                </a:solidFill>
              </a:rPr>
              <a:t>the best seats in the synagogues, and the best places at feasts, </a:t>
            </a:r>
            <a:endParaRPr lang="en-US" sz="4000" dirty="0">
              <a:solidFill>
                <a:srgbClr val="FF0000"/>
              </a:solidFill>
            </a:endParaRPr>
          </a:p>
          <a:p>
            <a:pPr algn="ctr"/>
            <a:r>
              <a:rPr lang="en-US" sz="4000" b="1" dirty="0">
                <a:solidFill>
                  <a:srgbClr val="FF0000"/>
                </a:solidFill>
              </a:rPr>
              <a:t> </a:t>
            </a:r>
            <a:endParaRPr lang="en-US" sz="4000" dirty="0">
              <a:solidFill>
                <a:srgbClr val="FF0000"/>
              </a:solidFill>
            </a:endParaRPr>
          </a:p>
          <a:p>
            <a:pPr algn="ctr"/>
            <a:r>
              <a:rPr lang="en-US" sz="4000" dirty="0"/>
              <a:t> </a:t>
            </a:r>
          </a:p>
          <a:p>
            <a:pPr algn="ctr"/>
            <a:r>
              <a:rPr lang="en-US" sz="4000" dirty="0">
                <a:solidFill>
                  <a:srgbClr val="FF0000"/>
                </a:solidFill>
              </a:rPr>
              <a:t> </a:t>
            </a:r>
          </a:p>
          <a:p>
            <a:pPr algn="ctr"/>
            <a:endParaRPr lang="en-US" sz="4000" dirty="0"/>
          </a:p>
          <a:p>
            <a:pPr algn="ctr"/>
            <a:r>
              <a:rPr lang="en-US" sz="4000" dirty="0"/>
              <a:t> </a:t>
            </a:r>
          </a:p>
          <a:p>
            <a:pPr algn="ctr"/>
            <a:r>
              <a:rPr lang="en-US" sz="4000" dirty="0"/>
              <a:t> </a:t>
            </a:r>
          </a:p>
          <a:p>
            <a:pPr algn="ctr"/>
            <a:r>
              <a:rPr lang="en-US" sz="4000" dirty="0"/>
              <a:t> </a:t>
            </a:r>
          </a:p>
          <a:p>
            <a:pPr algn="ctr"/>
            <a:r>
              <a:rPr lang="en-US" sz="4000" dirty="0"/>
              <a:t> </a:t>
            </a:r>
          </a:p>
          <a:p>
            <a:pPr algn="ctr"/>
            <a:endParaRPr lang="en-US" sz="4000" dirty="0">
              <a:solidFill>
                <a:srgbClr val="FF0000"/>
              </a:solidFill>
            </a:endParaRP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94312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b="1" u="sng" dirty="0"/>
              <a:t>Matthew 23:13-34</a:t>
            </a:r>
            <a:endParaRPr lang="en-US" sz="4000" u="sng" dirty="0"/>
          </a:p>
          <a:p>
            <a:pPr algn="ctr"/>
            <a:r>
              <a:rPr lang="en-US" sz="4000" dirty="0"/>
              <a:t>13 </a:t>
            </a:r>
            <a:r>
              <a:rPr lang="en-US" sz="4000" dirty="0">
                <a:solidFill>
                  <a:srgbClr val="FF0000"/>
                </a:solidFill>
              </a:rPr>
              <a:t>But woe to you, scribes and Pharisees, hypocrites! For you shut up the kingdom of heaven against men; for you neither go in yourselves, nor do you allow those who are entering to go in. </a:t>
            </a:r>
            <a:r>
              <a:rPr lang="en-US" sz="4000" dirty="0"/>
              <a:t>14 </a:t>
            </a:r>
            <a:r>
              <a:rPr lang="en-US" sz="4000" dirty="0">
                <a:solidFill>
                  <a:srgbClr val="FF0000"/>
                </a:solidFill>
              </a:rPr>
              <a:t>Woe to you, scribes and Pharisees, hypocrites! For you devour widows' houses, and for a pretense make long prayers. Therefore you will receive greater condemnation.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08788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228600" y="0"/>
            <a:ext cx="8686800" cy="3046988"/>
          </a:xfrm>
          <a:prstGeom prst="rect">
            <a:avLst/>
          </a:prstGeom>
          <a:noFill/>
        </p:spPr>
        <p:txBody>
          <a:bodyPr wrap="square" rtlCol="0">
            <a:spAutoFit/>
          </a:bodyPr>
          <a:lstStyle/>
          <a:p>
            <a:pPr algn="ctr"/>
            <a:r>
              <a:rPr lang="en-US" sz="3200" b="1" dirty="0"/>
              <a:t>Woe to the Religious Teachers</a:t>
            </a:r>
            <a:endParaRPr lang="en-US" sz="3200" dirty="0"/>
          </a:p>
          <a:p>
            <a:pPr algn="ctr"/>
            <a:r>
              <a:rPr lang="en-US" sz="2800" b="1" dirty="0"/>
              <a:t>By Pastor Fee Soliven</a:t>
            </a:r>
            <a:endParaRPr lang="en-US" sz="2800" dirty="0"/>
          </a:p>
          <a:p>
            <a:pPr algn="ctr"/>
            <a:r>
              <a:rPr lang="en-US" sz="3200" b="1" dirty="0"/>
              <a:t>Mark 12:28-44</a:t>
            </a:r>
            <a:endParaRPr lang="en-US" sz="3200" dirty="0"/>
          </a:p>
          <a:p>
            <a:pPr algn="ctr"/>
            <a:r>
              <a:rPr lang="en-US" sz="3200" b="1" dirty="0"/>
              <a:t>Wednesday Evening</a:t>
            </a:r>
            <a:endParaRPr lang="en-US" sz="3200" dirty="0"/>
          </a:p>
          <a:p>
            <a:pPr algn="ctr"/>
            <a:r>
              <a:rPr lang="en-US" sz="3200" b="1" dirty="0"/>
              <a:t>July 24, 2019</a:t>
            </a:r>
            <a:endParaRPr lang="en-US" sz="3200" dirty="0"/>
          </a:p>
          <a:p>
            <a:pPr algn="ctr"/>
            <a:endParaRPr lang="en-US" sz="3200" dirty="0"/>
          </a:p>
        </p:txBody>
      </p:sp>
      <p:pic>
        <p:nvPicPr>
          <p:cNvPr id="5" name="Picture 4" descr="C:\Users\Placido Soliven\Desktop\AllAboutJesus-Image1.jpg"/>
          <p:cNvPicPr>
            <a:picLocks noChangeAspect="1" noChangeArrowheads="1"/>
          </p:cNvPicPr>
          <p:nvPr/>
        </p:nvPicPr>
        <p:blipFill>
          <a:blip r:embed="rId3" cstate="print"/>
          <a:srcRect/>
          <a:stretch>
            <a:fillRect/>
          </a:stretch>
        </p:blipFill>
        <p:spPr bwMode="auto">
          <a:xfrm>
            <a:off x="0" y="2428043"/>
            <a:ext cx="9161755" cy="4419600"/>
          </a:xfrm>
          <a:prstGeom prst="rect">
            <a:avLst/>
          </a:prstGeom>
          <a:noFill/>
        </p:spPr>
      </p:pic>
      <p:pic>
        <p:nvPicPr>
          <p:cNvPr id="9" name="Picture 8" descr="AGCF highest resolution.jpg"/>
          <p:cNvPicPr>
            <a:picLocks noChangeAspect="1"/>
          </p:cNvPicPr>
          <p:nvPr/>
        </p:nvPicPr>
        <p:blipFill>
          <a:blip r:embed="rId4" cstate="print"/>
          <a:stretch>
            <a:fillRect/>
          </a:stretch>
        </p:blipFill>
        <p:spPr>
          <a:xfrm>
            <a:off x="-12577" y="5829300"/>
            <a:ext cx="1371600" cy="10287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dirty="0">
                <a:solidFill>
                  <a:srgbClr val="FF0000"/>
                </a:solidFill>
              </a:rPr>
              <a:t> </a:t>
            </a:r>
            <a:r>
              <a:rPr lang="en-US" sz="4000" dirty="0"/>
              <a:t>15 </a:t>
            </a:r>
            <a:r>
              <a:rPr lang="en-US" sz="4000" dirty="0">
                <a:solidFill>
                  <a:srgbClr val="FF0000"/>
                </a:solidFill>
              </a:rPr>
              <a:t>Woe to you, scribes and Pharisees, hypocrites! For you travel land and sea to win one proselyte, and when he is won, you make him twice as much a son of hell as yourselves. </a:t>
            </a:r>
            <a:r>
              <a:rPr lang="en-US" sz="4000" dirty="0"/>
              <a:t>16 </a:t>
            </a:r>
            <a:r>
              <a:rPr lang="en-US" sz="4000" dirty="0">
                <a:solidFill>
                  <a:srgbClr val="FF0000"/>
                </a:solidFill>
              </a:rPr>
              <a:t>Woe to you, blind guides, who say, 'Whoever swears by the temple, it is nothing; but whoever swears by the gold of the temple, he is obliged to perform it.' </a:t>
            </a:r>
          </a:p>
          <a:p>
            <a:pPr algn="ctr"/>
            <a:r>
              <a:rPr lang="en-US" sz="4000" dirty="0">
                <a:solidFill>
                  <a:srgbClr val="FF0000"/>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7442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694414"/>
          </a:xfrm>
          <a:prstGeom prst="rect">
            <a:avLst/>
          </a:prstGeom>
        </p:spPr>
        <p:txBody>
          <a:bodyPr wrap="square">
            <a:spAutoFit/>
          </a:bodyPr>
          <a:lstStyle/>
          <a:p>
            <a:pPr algn="ctr"/>
            <a:r>
              <a:rPr lang="en-US" sz="3800" dirty="0"/>
              <a:t> 17 </a:t>
            </a:r>
            <a:r>
              <a:rPr lang="en-US" sz="3800" dirty="0">
                <a:solidFill>
                  <a:srgbClr val="FF0000"/>
                </a:solidFill>
              </a:rPr>
              <a:t>"Fools and blind! For which is greater, the gold or the temple that sanctifies the gold? </a:t>
            </a:r>
            <a:r>
              <a:rPr lang="en-US" sz="3800" dirty="0"/>
              <a:t>18 </a:t>
            </a:r>
            <a:r>
              <a:rPr lang="en-US" sz="3800" dirty="0">
                <a:solidFill>
                  <a:srgbClr val="FF0000"/>
                </a:solidFill>
              </a:rPr>
              <a:t>And, 'Whoever swears by the altar, it is nothing; but whoever swears by the gift that is on it, he is obliged to perform it.' </a:t>
            </a:r>
            <a:r>
              <a:rPr lang="en-US" sz="3800" dirty="0"/>
              <a:t>19 </a:t>
            </a:r>
            <a:r>
              <a:rPr lang="en-US" sz="3800" dirty="0">
                <a:solidFill>
                  <a:srgbClr val="FF0000"/>
                </a:solidFill>
              </a:rPr>
              <a:t>"Fools and blind! For which is greater, the gift or the altar that sanctifies the gift?</a:t>
            </a:r>
            <a:r>
              <a:rPr lang="en-US" sz="3800" dirty="0"/>
              <a:t> 20 </a:t>
            </a:r>
            <a:r>
              <a:rPr lang="en-US" sz="3800" dirty="0">
                <a:solidFill>
                  <a:srgbClr val="FF0000"/>
                </a:solidFill>
              </a:rPr>
              <a:t>Therefore he who swears by the altar, swears by it and by all things on it. </a:t>
            </a:r>
            <a:r>
              <a:rPr lang="en-US" sz="3800" dirty="0"/>
              <a:t>21 </a:t>
            </a:r>
            <a:r>
              <a:rPr lang="en-US" sz="3800" dirty="0">
                <a:solidFill>
                  <a:srgbClr val="FF0000"/>
                </a:solidFill>
              </a:rPr>
              <a:t>He who swears by the temple, swears by it and by Him who dwells in it. </a:t>
            </a:r>
            <a:r>
              <a:rPr lang="en-US" sz="3800" dirty="0"/>
              <a:t>  </a:t>
            </a:r>
          </a:p>
          <a:p>
            <a:pPr algn="ctr"/>
            <a:r>
              <a:rPr lang="en-US" sz="38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82747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7478970"/>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rPr>
              <a:t> </a:t>
            </a:r>
            <a:r>
              <a:rPr lang="en-US" sz="4000" dirty="0"/>
              <a:t>22 </a:t>
            </a:r>
            <a:r>
              <a:rPr lang="en-US" sz="4000" dirty="0">
                <a:solidFill>
                  <a:srgbClr val="FF0000"/>
                </a:solidFill>
              </a:rPr>
              <a:t>And he who swears by heaven, swears by the throne of God and by Him who sits on it. </a:t>
            </a:r>
            <a:r>
              <a:rPr lang="en-US" sz="4000" dirty="0"/>
              <a:t>23 </a:t>
            </a:r>
            <a:r>
              <a:rPr lang="en-US" sz="4000" dirty="0">
                <a:solidFill>
                  <a:srgbClr val="FF0000"/>
                </a:solidFill>
              </a:rPr>
              <a:t>Woe to you, scribes and Pharisees, hypocrites! For you pay tithe of mint and anise and </a:t>
            </a:r>
            <a:r>
              <a:rPr lang="en-US" sz="4000" dirty="0" err="1">
                <a:solidFill>
                  <a:srgbClr val="FF0000"/>
                </a:solidFill>
              </a:rPr>
              <a:t>cummin</a:t>
            </a:r>
            <a:r>
              <a:rPr lang="en-US" sz="4000" dirty="0">
                <a:solidFill>
                  <a:srgbClr val="FF0000"/>
                </a:solidFill>
              </a:rPr>
              <a:t>, and have neglected the weightier matters of the law: justice and mercy and faith. These you ought to have done, without leaving the others undone.</a:t>
            </a:r>
            <a:r>
              <a:rPr lang="en-US" sz="4000" dirty="0"/>
              <a:t> 24 </a:t>
            </a:r>
            <a:r>
              <a:rPr lang="en-US" sz="4000" dirty="0">
                <a:solidFill>
                  <a:srgbClr val="FF0000"/>
                </a:solidFill>
              </a:rPr>
              <a:t>Blind guides, who strain out a gnat and swallow a camel!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98741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7478970"/>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rPr>
              <a:t> </a:t>
            </a:r>
            <a:r>
              <a:rPr lang="en-US" sz="4000" dirty="0"/>
              <a:t>25 </a:t>
            </a:r>
            <a:r>
              <a:rPr lang="en-US" sz="4000" dirty="0">
                <a:solidFill>
                  <a:srgbClr val="FF0000"/>
                </a:solidFill>
              </a:rPr>
              <a:t>Woe to you, scribes and Pharisees, hypocrites! For you cleanse the outside of the cup and dish, but inside they are full of extortion and self-indulgence. </a:t>
            </a:r>
            <a:r>
              <a:rPr lang="en-US" sz="4000" dirty="0"/>
              <a:t>26 </a:t>
            </a:r>
            <a:r>
              <a:rPr lang="en-US" sz="4000" dirty="0">
                <a:solidFill>
                  <a:srgbClr val="FF0000"/>
                </a:solidFill>
              </a:rPr>
              <a:t>Blind Pharisee, first cleanse the inside of the cup and dish, that the outside of them may be clean also. </a:t>
            </a:r>
            <a:r>
              <a:rPr lang="en-US" sz="4000" dirty="0"/>
              <a:t>27 </a:t>
            </a:r>
            <a:r>
              <a:rPr lang="en-US" sz="4000" dirty="0">
                <a:solidFill>
                  <a:srgbClr val="FF0000"/>
                </a:solidFill>
              </a:rPr>
              <a:t>Woe to you, scribes and Pharisees, hypocrites! For you are like whitewashed tombs which indeed appear beautiful outwardly, but inside are full of dead men's bones and all uncleanness.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69749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863417"/>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rPr>
              <a:t> </a:t>
            </a:r>
            <a:r>
              <a:rPr lang="en-US" sz="4000" dirty="0"/>
              <a:t> 28 </a:t>
            </a:r>
            <a:r>
              <a:rPr lang="en-US" sz="4000" dirty="0">
                <a:solidFill>
                  <a:srgbClr val="FF0000"/>
                </a:solidFill>
              </a:rPr>
              <a:t>Even so you also outwardly appear righteous to men, but inside you are full of hypocrisy and lawlessness.</a:t>
            </a:r>
            <a:r>
              <a:rPr lang="en-US" sz="4000" dirty="0"/>
              <a:t> 29 </a:t>
            </a:r>
            <a:r>
              <a:rPr lang="en-US" sz="4000" dirty="0">
                <a:solidFill>
                  <a:srgbClr val="FF0000"/>
                </a:solidFill>
              </a:rPr>
              <a:t>Woe to you, scribes and Pharisees, hypocrites! Because you build the tombs of the prophets and adorn the monuments of the righteous, </a:t>
            </a:r>
            <a:r>
              <a:rPr lang="en-US" sz="4000" dirty="0"/>
              <a:t>30 </a:t>
            </a:r>
            <a:r>
              <a:rPr lang="en-US" sz="4000" dirty="0">
                <a:solidFill>
                  <a:srgbClr val="FF0000"/>
                </a:solidFill>
              </a:rPr>
              <a:t>and say, 'If we had lived in the days of our fathers, we would not have been partakers with them in the blood of the prophets.'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6974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863417"/>
          </a:xfrm>
          <a:prstGeom prst="rect">
            <a:avLst/>
          </a:prstGeom>
        </p:spPr>
        <p:txBody>
          <a:bodyPr wrap="square">
            <a:spAutoFit/>
          </a:bodyPr>
          <a:lstStyle/>
          <a:p>
            <a:pPr algn="ctr"/>
            <a:r>
              <a:rPr lang="en-US" sz="4000" dirty="0"/>
              <a:t> 31 </a:t>
            </a:r>
            <a:r>
              <a:rPr lang="en-US" sz="4000" dirty="0">
                <a:solidFill>
                  <a:srgbClr val="FF0000"/>
                </a:solidFill>
              </a:rPr>
              <a:t>"Therefore you are witnesses against yourselves that you are sons of those who murdered the prophets. </a:t>
            </a:r>
            <a:r>
              <a:rPr lang="en-US" sz="4000" dirty="0"/>
              <a:t>32 </a:t>
            </a:r>
            <a:r>
              <a:rPr lang="en-US" sz="4000" dirty="0">
                <a:solidFill>
                  <a:srgbClr val="FF0000"/>
                </a:solidFill>
              </a:rPr>
              <a:t>Fill up, then, the measure of your fathers' guilt. </a:t>
            </a:r>
            <a:r>
              <a:rPr lang="en-US" sz="4000" dirty="0"/>
              <a:t>33 </a:t>
            </a:r>
            <a:r>
              <a:rPr lang="en-US" sz="4000" dirty="0">
                <a:solidFill>
                  <a:srgbClr val="FF0000"/>
                </a:solidFill>
              </a:rPr>
              <a:t>Serpents, brood of vipers! How can you escape the condemnation of hell?</a:t>
            </a:r>
            <a:r>
              <a:rPr lang="en-US" sz="4000" dirty="0"/>
              <a:t> 34 </a:t>
            </a:r>
            <a:r>
              <a:rPr lang="en-US" sz="4000" dirty="0">
                <a:solidFill>
                  <a:srgbClr val="FF0000"/>
                </a:solidFill>
              </a:rPr>
              <a:t>Therefore, indeed, I send you prophets, wise men, and scribes: some of them you will kill and crucify, and some of them you will scourge in your synagogue!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47587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170099"/>
          </a:xfrm>
          <a:prstGeom prst="rect">
            <a:avLst/>
          </a:prstGeom>
        </p:spPr>
        <p:txBody>
          <a:bodyPr wrap="square">
            <a:spAutoFit/>
          </a:bodyPr>
          <a:lstStyle/>
          <a:p>
            <a:pPr algn="ctr"/>
            <a:r>
              <a:rPr lang="en-US" sz="4000" b="1" dirty="0"/>
              <a:t>40 </a:t>
            </a:r>
            <a:r>
              <a:rPr lang="en-US" sz="4000" b="1" dirty="0">
                <a:solidFill>
                  <a:srgbClr val="FF0000"/>
                </a:solidFill>
              </a:rPr>
              <a:t>who devour widows' houses, and for a pretense make long prayers. These will receive greater condemnation." </a:t>
            </a:r>
            <a:endParaRPr lang="en-US" sz="4000" dirty="0">
              <a:solidFill>
                <a:srgbClr val="FF0000"/>
              </a:solidFill>
            </a:endParaRP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68827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170099"/>
          </a:xfrm>
          <a:prstGeom prst="rect">
            <a:avLst/>
          </a:prstGeom>
        </p:spPr>
        <p:txBody>
          <a:bodyPr wrap="square">
            <a:spAutoFit/>
          </a:bodyPr>
          <a:lstStyle/>
          <a:p>
            <a:pPr algn="ctr"/>
            <a:r>
              <a:rPr lang="en-US" sz="4000" b="1" dirty="0"/>
              <a:t> 41 Now Jesus sat opposite the treasury and saw how the people put money into the treasury. And many who were rich put in much.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08565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170099"/>
          </a:xfrm>
          <a:prstGeom prst="rect">
            <a:avLst/>
          </a:prstGeom>
        </p:spPr>
        <p:txBody>
          <a:bodyPr wrap="square">
            <a:spAutoFit/>
          </a:bodyPr>
          <a:lstStyle/>
          <a:p>
            <a:pPr algn="ctr"/>
            <a:r>
              <a:rPr lang="en-US" sz="4000" b="1" dirty="0"/>
              <a:t>42 Then one poor widow came and threw in two mites, which make a quadrans.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99975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062924"/>
          </a:xfrm>
          <a:prstGeom prst="rect">
            <a:avLst/>
          </a:prstGeom>
        </p:spPr>
        <p:txBody>
          <a:bodyPr wrap="square">
            <a:spAutoFit/>
          </a:bodyPr>
          <a:lstStyle/>
          <a:p>
            <a:pPr algn="ct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lang="en-US" sz="3600" b="1" dirty="0"/>
              <a:t>43 So He called His disciples to Himself and said to them, </a:t>
            </a:r>
            <a:r>
              <a:rPr lang="en-US" sz="3600" b="1" dirty="0">
                <a:solidFill>
                  <a:srgbClr val="FF0000"/>
                </a:solidFill>
              </a:rPr>
              <a:t>"Assuredly, I say to you that this poor widow has put in more than all those who have given to the treasury; </a:t>
            </a:r>
            <a:r>
              <a:rPr lang="en-US" sz="3600" b="1" dirty="0"/>
              <a:t>44 </a:t>
            </a:r>
            <a:r>
              <a:rPr lang="en-US" sz="3600" b="1" dirty="0">
                <a:solidFill>
                  <a:srgbClr val="FF0000"/>
                </a:solidFill>
              </a:rPr>
              <a:t>for they all put in out of their abundance, but she out of her poverty put in all that she had, her whole livelihood." </a:t>
            </a:r>
            <a:endParaRPr lang="en-US" sz="3600" dirty="0">
              <a:solidFill>
                <a:srgbClr val="FF0000"/>
              </a:solidFill>
            </a:endParaRPr>
          </a:p>
          <a:p>
            <a:pPr algn="ctr"/>
            <a:r>
              <a:rPr lang="en-US" sz="3600" b="1" dirty="0"/>
              <a:t> </a:t>
            </a:r>
            <a:endParaRPr lang="en-US" sz="36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022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632311"/>
          </a:xfrm>
          <a:prstGeom prst="rect">
            <a:avLst/>
          </a:prstGeom>
        </p:spPr>
        <p:txBody>
          <a:bodyPr wrap="square">
            <a:spAutoFit/>
          </a:bodyPr>
          <a:lstStyle/>
          <a:p>
            <a:pPr algn="ctr"/>
            <a:r>
              <a:rPr lang="en-US" sz="4000" b="1" dirty="0"/>
              <a:t>28 Then one of the scribes came, and having heard them reasoning together, perceiving that He had answered them well, asked Him, "Which is the first commandment of all?“29 Jesus answered him, </a:t>
            </a:r>
            <a:r>
              <a:rPr lang="en-US" sz="4000" b="1" dirty="0">
                <a:solidFill>
                  <a:srgbClr val="FF0000"/>
                </a:solidFill>
              </a:rPr>
              <a:t>"The first of all the commandments is: 'Hear, O Israel, the LORD our God, the LORD is one.  </a:t>
            </a:r>
            <a:endParaRPr lang="en-US" sz="4000" dirty="0">
              <a:solidFill>
                <a:srgbClr val="FF0000"/>
              </a:solidFill>
            </a:endParaRPr>
          </a:p>
          <a:p>
            <a:pPr algn="ctr"/>
            <a:endParaRPr lang="en-US" sz="4000" b="1" dirty="0"/>
          </a:p>
        </p:txBody>
      </p:sp>
    </p:spTree>
    <p:extLst>
      <p:ext uri="{BB962C8B-B14F-4D97-AF65-F5344CB8AC3E}">
        <p14:creationId xmlns:p14="http://schemas.microsoft.com/office/powerpoint/2010/main" val="252218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7109639"/>
          </a:xfrm>
          <a:prstGeom prst="rect">
            <a:avLst/>
          </a:prstGeom>
        </p:spPr>
        <p:txBody>
          <a:bodyPr wrap="square">
            <a:spAutoFit/>
          </a:bodyPr>
          <a:lstStyle/>
          <a:p>
            <a:pPr algn="ctr"/>
            <a:r>
              <a:rPr lang="en-US" sz="3800" b="1" dirty="0"/>
              <a:t>30'And you shall love the LORD your God with all your heart, with all your soul, with all your mind, and with all your strength.' This is the first commandment.  31 And the second, like it, is this: 'You shall love your neighbor as yourself.' There is no other commandment greater than these." 32 So the scribe said to Him, "Well said, Teacher. You have spoken the truth, for there is one God, and there is no other but He. </a:t>
            </a:r>
            <a:endParaRPr lang="en-US" sz="3800" dirty="0"/>
          </a:p>
          <a:p>
            <a:pPr algn="ctr"/>
            <a:endParaRPr lang="en-US" sz="3800" b="1" dirty="0"/>
          </a:p>
          <a:p>
            <a:pPr algn="ctr"/>
            <a:endParaRPr lang="en-US" sz="3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8094524"/>
          </a:xfrm>
          <a:prstGeom prst="rect">
            <a:avLst/>
          </a:prstGeom>
        </p:spPr>
        <p:txBody>
          <a:bodyPr wrap="square">
            <a:spAutoFit/>
          </a:bodyPr>
          <a:lstStyle/>
          <a:p>
            <a:pPr algn="ctr"/>
            <a:r>
              <a:rPr lang="en-US" sz="4000" b="1" dirty="0"/>
              <a:t>33 And to love Him with all the heart, with all the understanding, with all the soul, and with all the strength, and to love one's neighbor as oneself, is more than all the whole burnt offerings and sacrifices." 34 Now when Jesus saw that he answered wisely, He said to him, </a:t>
            </a:r>
            <a:r>
              <a:rPr lang="en-US" sz="4000" b="1" dirty="0">
                <a:solidFill>
                  <a:srgbClr val="FF0000"/>
                </a:solidFill>
              </a:rPr>
              <a:t>"You are not far from the kingdom of God." </a:t>
            </a:r>
            <a:r>
              <a:rPr lang="en-US" sz="4000" b="1" dirty="0"/>
              <a:t>But after that no one dared question Him. </a:t>
            </a:r>
            <a:endParaRPr lang="en-US" sz="4000" dirty="0"/>
          </a:p>
          <a:p>
            <a:pPr algn="ctr"/>
            <a:endParaRPr lang="en-US" sz="4000" b="1" dirty="0"/>
          </a:p>
          <a:p>
            <a:pPr algn="ctr"/>
            <a:r>
              <a:rPr lang="en-US" sz="4000" b="1" dirty="0"/>
              <a:t> </a:t>
            </a:r>
          </a:p>
          <a:p>
            <a:pPr algn="ctr"/>
            <a:endParaRPr lang="en-US" sz="4000" b="1" dirty="0">
              <a:solidFill>
                <a:srgbClr val="FF0000"/>
              </a:solidFill>
            </a:endParaRPr>
          </a:p>
        </p:txBody>
      </p:sp>
    </p:spTree>
    <p:extLst>
      <p:ext uri="{BB962C8B-B14F-4D97-AF65-F5344CB8AC3E}">
        <p14:creationId xmlns:p14="http://schemas.microsoft.com/office/powerpoint/2010/main" val="283649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4865608"/>
          </a:xfrm>
          <a:prstGeom prst="rect">
            <a:avLst/>
          </a:prstGeom>
        </p:spPr>
        <p:txBody>
          <a:bodyPr wrap="square">
            <a:spAutoFit/>
          </a:bodyPr>
          <a:lstStyle/>
          <a:p>
            <a:pPr algn="ctr"/>
            <a:r>
              <a:rPr lang="en-US" sz="4000" b="1" dirty="0"/>
              <a:t>35 Then Jesus answered and said, while He taught in the temple, </a:t>
            </a:r>
            <a:r>
              <a:rPr lang="en-US" sz="4000" b="1" dirty="0">
                <a:solidFill>
                  <a:srgbClr val="FF0000"/>
                </a:solidFill>
              </a:rPr>
              <a:t>"How is it that the scribes say that the Christ is the Son of David?  </a:t>
            </a:r>
            <a:r>
              <a:rPr lang="en-US" sz="4000" b="1" dirty="0"/>
              <a:t>36 </a:t>
            </a:r>
            <a:r>
              <a:rPr lang="en-US" sz="4000" b="1" dirty="0">
                <a:solidFill>
                  <a:srgbClr val="FF0000"/>
                </a:solidFill>
              </a:rPr>
              <a:t>For David himself said by the Holy Spirit: 'The LORD said to my Lord, "Sit at My right hand, Till I make Your enemies Your footstool." ' </a:t>
            </a:r>
            <a:r>
              <a:rPr lang="en-US" sz="4000" b="1" dirty="0"/>
              <a:t>37 </a:t>
            </a:r>
            <a:r>
              <a:rPr lang="en-US" sz="4000" b="1" dirty="0">
                <a:solidFill>
                  <a:srgbClr val="FF0000"/>
                </a:solidFill>
              </a:rPr>
              <a:t>"Therefore David himself calls Him 'Lord'; how is He then his Son?" </a:t>
            </a:r>
            <a:r>
              <a:rPr lang="en-US" sz="4000" b="1" dirty="0"/>
              <a:t>And the common people heard Him gladly. </a:t>
            </a:r>
            <a:endParaRPr lang="en-US" sz="4000" dirty="0"/>
          </a:p>
          <a:p>
            <a:pPr algn="ctr"/>
            <a:endParaRPr lang="en-US" sz="4000" dirty="0"/>
          </a:p>
          <a:p>
            <a:pPr algn="ctr"/>
            <a:endParaRPr lang="en-US" sz="4000" dirty="0"/>
          </a:p>
          <a:p>
            <a:pPr algn="ctr"/>
            <a:endParaRPr lang="en-US" sz="4000" dirty="0">
              <a:solidFill>
                <a:srgbClr val="FF0000"/>
              </a:solidFill>
            </a:endParaRPr>
          </a:p>
          <a:p>
            <a:pPr algn="ctr"/>
            <a:r>
              <a:rPr lang="en-US" sz="4000" dirty="0"/>
              <a:t> </a:t>
            </a:r>
          </a:p>
          <a:p>
            <a:pPr algn="ctr"/>
            <a:r>
              <a:rPr lang="en-US" sz="4000" b="1" dirty="0"/>
              <a:t> </a:t>
            </a:r>
            <a:endParaRPr lang="en-US" sz="4000" dirty="0"/>
          </a:p>
          <a:p>
            <a:pPr algn="ctr"/>
            <a:endParaRPr lang="en-US" sz="4000" dirty="0"/>
          </a:p>
          <a:p>
            <a:pPr algn="ctr"/>
            <a:r>
              <a:rPr lang="en-US" sz="4000" b="1" dirty="0"/>
              <a:t> </a:t>
            </a:r>
            <a:endParaRPr lang="en-US" sz="4000" dirty="0"/>
          </a:p>
          <a:p>
            <a:pPr algn="ctr"/>
            <a:endParaRPr lang="en-US" sz="4000" dirty="0">
              <a:solidFill>
                <a:srgbClr val="FF0000"/>
              </a:solidFill>
            </a:endParaRPr>
          </a:p>
          <a:p>
            <a:pPr algn="ctr"/>
            <a:endParaRPr lang="en-US" sz="4000" dirty="0">
              <a:solidFill>
                <a:srgbClr val="FF0000"/>
              </a:solidFill>
            </a:endParaRPr>
          </a:p>
          <a:p>
            <a:pPr algn="ctr"/>
            <a:r>
              <a:rPr lang="en-US" sz="4000" b="1" dirty="0">
                <a:solidFill>
                  <a:srgbClr val="FF0000"/>
                </a:solidFill>
              </a:rPr>
              <a:t> </a:t>
            </a:r>
            <a:endParaRPr lang="en-US" sz="4000" dirty="0">
              <a:solidFill>
                <a:srgbClr val="FF0000"/>
              </a:solidFill>
            </a:endParaRPr>
          </a:p>
          <a:p>
            <a:pPr algn="ctr"/>
            <a:endParaRPr lang="en-US" sz="4000" dirty="0"/>
          </a:p>
          <a:p>
            <a:pPr algn="ctr"/>
            <a:r>
              <a:rPr lang="en-US" sz="4000" b="1" dirty="0"/>
              <a:t> </a:t>
            </a:r>
            <a:endParaRPr lang="en-US" sz="4000" dirty="0"/>
          </a:p>
          <a:p>
            <a:pPr algn="ctr"/>
            <a:r>
              <a:rPr lang="en-US" sz="4000" dirty="0"/>
              <a:t> </a:t>
            </a:r>
          </a:p>
          <a:p>
            <a:pPr algn="ctr"/>
            <a:endParaRPr lang="en-US" sz="4000" b="1" dirty="0"/>
          </a:p>
        </p:txBody>
      </p:sp>
    </p:spTree>
    <p:extLst>
      <p:ext uri="{BB962C8B-B14F-4D97-AF65-F5344CB8AC3E}">
        <p14:creationId xmlns:p14="http://schemas.microsoft.com/office/powerpoint/2010/main" val="47660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8063746"/>
          </a:xfrm>
          <a:prstGeom prst="rect">
            <a:avLst/>
          </a:prstGeom>
        </p:spPr>
        <p:txBody>
          <a:bodyPr wrap="square">
            <a:spAutoFit/>
          </a:bodyPr>
          <a:lstStyle/>
          <a:p>
            <a:pPr algn="ctr"/>
            <a:r>
              <a:rPr lang="en-US" sz="3700" b="1" dirty="0"/>
              <a:t>38 </a:t>
            </a:r>
            <a:r>
              <a:rPr lang="en-US" sz="3700" b="1" dirty="0">
                <a:solidFill>
                  <a:srgbClr val="FF0000"/>
                </a:solidFill>
              </a:rPr>
              <a:t>Then He said to them in His teaching, "Beware of the scribes, who desire to go around in long robes, love greetings in the marketplaces,</a:t>
            </a:r>
            <a:r>
              <a:rPr lang="en-US" sz="3700" b="1" dirty="0"/>
              <a:t> 39 </a:t>
            </a:r>
            <a:r>
              <a:rPr lang="en-US" sz="3700" b="1" dirty="0">
                <a:solidFill>
                  <a:srgbClr val="FF0000"/>
                </a:solidFill>
              </a:rPr>
              <a:t>the best seats in the synagogues, and the best places at feasts,  </a:t>
            </a:r>
            <a:r>
              <a:rPr lang="en-US" sz="3700" b="1" dirty="0"/>
              <a:t>40 </a:t>
            </a:r>
            <a:r>
              <a:rPr lang="en-US" sz="3700" b="1" dirty="0">
                <a:solidFill>
                  <a:srgbClr val="FF0000"/>
                </a:solidFill>
              </a:rPr>
              <a:t>who devour widows' houses, and for a pretense make long prayers. These will receive greater condemnation." </a:t>
            </a:r>
            <a:r>
              <a:rPr lang="en-US" sz="3700" b="1" dirty="0"/>
              <a:t>41 Now Jesus sat opposite the treasury and saw how the people put money into the treasury. And many who were rich put in much. </a:t>
            </a:r>
            <a:endParaRPr lang="en-US" sz="3700" dirty="0"/>
          </a:p>
          <a:p>
            <a:pPr algn="ctr"/>
            <a:endParaRPr lang="en-US" sz="3700" dirty="0"/>
          </a:p>
          <a:p>
            <a:pPr algn="ctr"/>
            <a:endParaRPr lang="en-US" sz="3700" dirty="0"/>
          </a:p>
          <a:p>
            <a:pPr algn="ctr"/>
            <a:endParaRPr lang="en-US" sz="3700" dirty="0"/>
          </a:p>
        </p:txBody>
      </p:sp>
    </p:spTree>
    <p:extLst>
      <p:ext uri="{BB962C8B-B14F-4D97-AF65-F5344CB8AC3E}">
        <p14:creationId xmlns:p14="http://schemas.microsoft.com/office/powerpoint/2010/main" val="356659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478970"/>
          </a:xfrm>
          <a:prstGeom prst="rect">
            <a:avLst/>
          </a:prstGeom>
        </p:spPr>
        <p:txBody>
          <a:bodyPr wrap="square">
            <a:spAutoFit/>
          </a:bodyPr>
          <a:lstStyle/>
          <a:p>
            <a:pPr algn="ctr"/>
            <a:r>
              <a:rPr lang="en-US" sz="4000" b="1" dirty="0"/>
              <a:t>42 Then one poor widow came and threw in two mites, which make a quadrans.  43 So He called His disciples to Himself and said to them, </a:t>
            </a:r>
            <a:r>
              <a:rPr lang="en-US" sz="4000" b="1" dirty="0">
                <a:solidFill>
                  <a:srgbClr val="FF0000"/>
                </a:solidFill>
              </a:rPr>
              <a:t>"Assuredly, I say to you that this poor widow has put in more than all those who have given to the treasury;</a:t>
            </a:r>
            <a:r>
              <a:rPr lang="en-US" sz="4000" b="1" dirty="0"/>
              <a:t> 44 </a:t>
            </a:r>
            <a:r>
              <a:rPr lang="en-US" sz="4000" b="1" dirty="0">
                <a:solidFill>
                  <a:srgbClr val="FF0000"/>
                </a:solidFill>
              </a:rPr>
              <a:t>for they all put in out of their abundance, but she out of her poverty put in all that she had, her whole livelihood." </a:t>
            </a:r>
            <a:endParaRPr lang="en-US" sz="4000" dirty="0">
              <a:solidFill>
                <a:srgbClr val="FF0000"/>
              </a:solidFill>
            </a:endParaRPr>
          </a:p>
          <a:p>
            <a:pPr algn="ctr"/>
            <a:r>
              <a:rPr lang="en-US" sz="4000" b="1" dirty="0">
                <a:solidFill>
                  <a:srgbClr val="FF0000"/>
                </a:solidFill>
              </a:rPr>
              <a:t> </a:t>
            </a: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7019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28074</TotalTime>
  <Words>823</Words>
  <Application>Microsoft Office PowerPoint</Application>
  <PresentationFormat>On-screen Show (4:3)</PresentationFormat>
  <Paragraphs>117</Paragraphs>
  <Slides>40</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40</vt:i4>
      </vt:variant>
    </vt:vector>
  </HeadingPairs>
  <TitlesOfParts>
    <vt:vector size="47" baseType="lpstr">
      <vt:lpstr>Arial</vt:lpstr>
      <vt:lpstr>Calibri</vt:lpstr>
      <vt:lpstr>Constantia</vt:lpstr>
      <vt:lpstr>Wingdings 2</vt:lpstr>
      <vt:lpstr>Flow</vt:lpstr>
      <vt:lpstr>1_Office Theme</vt:lpstr>
      <vt:lpstr>1_Flow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1631</cp:revision>
  <dcterms:created xsi:type="dcterms:W3CDTF">2013-06-05T21:04:28Z</dcterms:created>
  <dcterms:modified xsi:type="dcterms:W3CDTF">2019-07-25T09:07:04Z</dcterms:modified>
</cp:coreProperties>
</file>