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8" r:id="rId3"/>
  </p:sldMasterIdLst>
  <p:notesMasterIdLst>
    <p:notesMasterId r:id="rId133"/>
  </p:notesMasterIdLst>
  <p:handoutMasterIdLst>
    <p:handoutMasterId r:id="rId134"/>
  </p:handoutMasterIdLst>
  <p:sldIdLst>
    <p:sldId id="531" r:id="rId4"/>
    <p:sldId id="390" r:id="rId5"/>
    <p:sldId id="391" r:id="rId6"/>
    <p:sldId id="532" r:id="rId7"/>
    <p:sldId id="533" r:id="rId8"/>
    <p:sldId id="534" r:id="rId9"/>
    <p:sldId id="535" r:id="rId10"/>
    <p:sldId id="536" r:id="rId11"/>
    <p:sldId id="537" r:id="rId12"/>
    <p:sldId id="538" r:id="rId13"/>
    <p:sldId id="539" r:id="rId14"/>
    <p:sldId id="540" r:id="rId15"/>
    <p:sldId id="541" r:id="rId16"/>
    <p:sldId id="542" r:id="rId17"/>
    <p:sldId id="450" r:id="rId18"/>
    <p:sldId id="452" r:id="rId19"/>
    <p:sldId id="453" r:id="rId20"/>
    <p:sldId id="454" r:id="rId21"/>
    <p:sldId id="455" r:id="rId22"/>
    <p:sldId id="456" r:id="rId23"/>
    <p:sldId id="457" r:id="rId24"/>
    <p:sldId id="458" r:id="rId25"/>
    <p:sldId id="459" r:id="rId26"/>
    <p:sldId id="543" r:id="rId27"/>
    <p:sldId id="544" r:id="rId28"/>
    <p:sldId id="545" r:id="rId29"/>
    <p:sldId id="546" r:id="rId30"/>
    <p:sldId id="547" r:id="rId31"/>
    <p:sldId id="548" r:id="rId32"/>
    <p:sldId id="466" r:id="rId33"/>
    <p:sldId id="467" r:id="rId34"/>
    <p:sldId id="468" r:id="rId35"/>
    <p:sldId id="469" r:id="rId36"/>
    <p:sldId id="470" r:id="rId37"/>
    <p:sldId id="471" r:id="rId38"/>
    <p:sldId id="472" r:id="rId39"/>
    <p:sldId id="473" r:id="rId40"/>
    <p:sldId id="474" r:id="rId41"/>
    <p:sldId id="475" r:id="rId42"/>
    <p:sldId id="476" r:id="rId43"/>
    <p:sldId id="477" r:id="rId44"/>
    <p:sldId id="478" r:id="rId45"/>
    <p:sldId id="479" r:id="rId46"/>
    <p:sldId id="480" r:id="rId47"/>
    <p:sldId id="481" r:id="rId48"/>
    <p:sldId id="320" r:id="rId49"/>
    <p:sldId id="321" r:id="rId50"/>
    <p:sldId id="322" r:id="rId51"/>
    <p:sldId id="323" r:id="rId52"/>
    <p:sldId id="324" r:id="rId53"/>
    <p:sldId id="325" r:id="rId54"/>
    <p:sldId id="326" r:id="rId55"/>
    <p:sldId id="327" r:id="rId56"/>
    <p:sldId id="328" r:id="rId57"/>
    <p:sldId id="329" r:id="rId58"/>
    <p:sldId id="330" r:id="rId59"/>
    <p:sldId id="331" r:id="rId60"/>
    <p:sldId id="332" r:id="rId61"/>
    <p:sldId id="340" r:id="rId62"/>
    <p:sldId id="341" r:id="rId63"/>
    <p:sldId id="342" r:id="rId64"/>
    <p:sldId id="343" r:id="rId65"/>
    <p:sldId id="482" r:id="rId66"/>
    <p:sldId id="483" r:id="rId67"/>
    <p:sldId id="484" r:id="rId68"/>
    <p:sldId id="485" r:id="rId69"/>
    <p:sldId id="486" r:id="rId70"/>
    <p:sldId id="487" r:id="rId71"/>
    <p:sldId id="488" r:id="rId72"/>
    <p:sldId id="489" r:id="rId73"/>
    <p:sldId id="490" r:id="rId74"/>
    <p:sldId id="491" r:id="rId75"/>
    <p:sldId id="492" r:id="rId76"/>
    <p:sldId id="493" r:id="rId77"/>
    <p:sldId id="494" r:id="rId78"/>
    <p:sldId id="529" r:id="rId79"/>
    <p:sldId id="460" r:id="rId80"/>
    <p:sldId id="367" r:id="rId81"/>
    <p:sldId id="464" r:id="rId82"/>
    <p:sldId id="465" r:id="rId83"/>
    <p:sldId id="431" r:id="rId84"/>
    <p:sldId id="461" r:id="rId85"/>
    <p:sldId id="519" r:id="rId86"/>
    <p:sldId id="369" r:id="rId87"/>
    <p:sldId id="520" r:id="rId88"/>
    <p:sldId id="462" r:id="rId89"/>
    <p:sldId id="373" r:id="rId90"/>
    <p:sldId id="374" r:id="rId91"/>
    <p:sldId id="375" r:id="rId92"/>
    <p:sldId id="376" r:id="rId93"/>
    <p:sldId id="368" r:id="rId94"/>
    <p:sldId id="377" r:id="rId95"/>
    <p:sldId id="378" r:id="rId96"/>
    <p:sldId id="379" r:id="rId97"/>
    <p:sldId id="380" r:id="rId98"/>
    <p:sldId id="381" r:id="rId99"/>
    <p:sldId id="382" r:id="rId100"/>
    <p:sldId id="383" r:id="rId101"/>
    <p:sldId id="384" r:id="rId102"/>
    <p:sldId id="385" r:id="rId103"/>
    <p:sldId id="386" r:id="rId104"/>
    <p:sldId id="388" r:id="rId105"/>
    <p:sldId id="528" r:id="rId106"/>
    <p:sldId id="527" r:id="rId107"/>
    <p:sldId id="526" r:id="rId108"/>
    <p:sldId id="525" r:id="rId109"/>
    <p:sldId id="389" r:id="rId110"/>
    <p:sldId id="392" r:id="rId111"/>
    <p:sldId id="393" r:id="rId112"/>
    <p:sldId id="394" r:id="rId113"/>
    <p:sldId id="395" r:id="rId114"/>
    <p:sldId id="396" r:id="rId115"/>
    <p:sldId id="397" r:id="rId116"/>
    <p:sldId id="398" r:id="rId117"/>
    <p:sldId id="399" r:id="rId118"/>
    <p:sldId id="400" r:id="rId119"/>
    <p:sldId id="401" r:id="rId120"/>
    <p:sldId id="448" r:id="rId121"/>
    <p:sldId id="449" r:id="rId122"/>
    <p:sldId id="440" r:id="rId123"/>
    <p:sldId id="441" r:id="rId124"/>
    <p:sldId id="442" r:id="rId125"/>
    <p:sldId id="443" r:id="rId126"/>
    <p:sldId id="463" r:id="rId127"/>
    <p:sldId id="521" r:id="rId128"/>
    <p:sldId id="522" r:id="rId129"/>
    <p:sldId id="523" r:id="rId130"/>
    <p:sldId id="524" r:id="rId131"/>
    <p:sldId id="859" r:id="rId13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04" autoAdjust="0"/>
    <p:restoredTop sz="94671" autoAdjust="0"/>
  </p:normalViewPr>
  <p:slideViewPr>
    <p:cSldViewPr>
      <p:cViewPr varScale="1">
        <p:scale>
          <a:sx n="108" d="100"/>
          <a:sy n="108" d="100"/>
        </p:scale>
        <p:origin x="342" y="10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tableStyles" Target="tableStyle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handoutMaster" Target="handoutMasters/handoutMaster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presProps" Target="pres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5/14/2021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74673606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5/14/2021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01101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5/14/2021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19902228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5/14/2021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27029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5/14/2021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64819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5/14/2021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52782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5/14/2021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52987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5/14/2021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4438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5/14/2021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3418242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5/14/2021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24389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5/14/2021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02589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35658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44250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5995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28066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9681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39905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033991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20349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67073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70138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8755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5/14/2021</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3346030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70781124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Glorious Day</a:t>
            </a:r>
          </a:p>
          <a:p>
            <a:pPr marL="0" indent="0" algn="ctr">
              <a:buNone/>
            </a:pPr>
            <a:r>
              <a:rPr lang="en-US" sz="4400" b="1" dirty="0">
                <a:solidFill>
                  <a:schemeClr val="bg1"/>
                </a:solidFill>
                <a:latin typeface="Arial"/>
                <a:ea typeface="+mn-lt"/>
                <a:cs typeface="+mn-lt"/>
              </a:rPr>
              <a:t> (Passion)</a:t>
            </a:r>
            <a:r>
              <a:rPr lang="en-US" sz="1100" b="1" dirty="0">
                <a:solidFill>
                  <a:schemeClr val="bg1"/>
                </a:solidFill>
                <a:latin typeface="Arial"/>
                <a:ea typeface="+mn-lt"/>
                <a:cs typeface="+mn-lt"/>
              </a:rPr>
              <a:t>CCLI # 7031388</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4134040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was an orphan. Now you call me a citizen of Heaven. When I was broken you were my healing</a:t>
            </a:r>
          </a:p>
        </p:txBody>
      </p:sp>
    </p:spTree>
    <p:extLst>
      <p:ext uri="{BB962C8B-B14F-4D97-AF65-F5344CB8AC3E}">
        <p14:creationId xmlns:p14="http://schemas.microsoft.com/office/powerpoint/2010/main" val="33653843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3" name="Rectangle 3"/>
          <p:cNvSpPr txBox="1">
            <a:spLocks noChangeArrowheads="1"/>
          </p:cNvSpPr>
          <p:nvPr/>
        </p:nvSpPr>
        <p:spPr>
          <a:xfrm>
            <a:off x="228600" y="381000"/>
            <a:ext cx="11582400" cy="5029200"/>
          </a:xfrm>
          <a:prstGeom prst="rect">
            <a:avLst/>
          </a:prstGeom>
        </p:spPr>
        <p:txBody>
          <a:bodyPr/>
          <a:lstStyle/>
          <a:p>
            <a:pPr algn="ctr"/>
            <a:r>
              <a:rPr lang="en-US" sz="4000" dirty="0"/>
              <a:t>3 Then there appeared to them divided tongues, as of fire, and one sat upon each of them.  4 And they were all filled with the Holy Spirit and began to speak with other tongues, as the Spirit gave them utterance"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u="sng" dirty="0"/>
              <a:t>Acts 2:17, Joel 2:28 </a:t>
            </a:r>
            <a:endParaRPr lang="en-US" sz="4000" u="sng" dirty="0"/>
          </a:p>
          <a:p>
            <a:pPr algn="ctr"/>
            <a:r>
              <a:rPr lang="en-US" sz="4000" dirty="0"/>
              <a:t>"And it shall come to pass in the last days, says God, that I will pour out of My Spirit on all flesh".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11000" cy="6172200"/>
          </a:xfrm>
          <a:prstGeom prst="rect">
            <a:avLst/>
          </a:prstGeom>
        </p:spPr>
        <p:txBody>
          <a:bodyPr/>
          <a:lstStyle/>
          <a:p>
            <a:pPr algn="ctr"/>
            <a:r>
              <a:rPr lang="en-US" sz="4000" b="1" u="sng" dirty="0"/>
              <a:t>Acts 2:38-39</a:t>
            </a:r>
            <a:endParaRPr lang="en-US" sz="4000" u="sng" dirty="0"/>
          </a:p>
          <a:p>
            <a:pPr algn="ctr"/>
            <a:r>
              <a:rPr lang="en-US" sz="4000" dirty="0"/>
              <a:t>38 "Repent, and let every one of you be baptized in the name of Jesus Christ for the remission of sins; and you shall receive the gift of the Holy Spirit. 39 For the promise is to you and to your children, and to all who are afar off, as many as the Lord our God will call".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dirty="0"/>
              <a:t>The Law and God’s Grace!</a:t>
            </a:r>
            <a:endParaRPr lang="en-US" sz="4000" dirty="0"/>
          </a:p>
        </p:txBody>
      </p:sp>
    </p:spTree>
    <p:extLst>
      <p:ext uri="{BB962C8B-B14F-4D97-AF65-F5344CB8AC3E}">
        <p14:creationId xmlns:p14="http://schemas.microsoft.com/office/powerpoint/2010/main" val="255485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u="sng" dirty="0"/>
              <a:t>Exodus 32:25-29</a:t>
            </a:r>
            <a:endParaRPr lang="en-US" sz="4000" u="sng" dirty="0"/>
          </a:p>
          <a:p>
            <a:pPr algn="ctr"/>
            <a:r>
              <a:rPr lang="en-US" sz="4000" dirty="0"/>
              <a:t>25 Now when Moses saw that the people were unrestrained (for Aaron had not restrained them, to their shame among their enemies), 26 then Moses stood in the entrance of the camp, and said, "Whoever is on the LORD's side, come to me." And all the sons of Levi gathered themselves together to him. </a:t>
            </a:r>
          </a:p>
          <a:p>
            <a:pPr algn="ctr"/>
            <a:r>
              <a:rPr lang="en-US" sz="4000" dirty="0"/>
              <a:t> </a:t>
            </a:r>
          </a:p>
        </p:txBody>
      </p:sp>
    </p:spTree>
    <p:extLst>
      <p:ext uri="{BB962C8B-B14F-4D97-AF65-F5344CB8AC3E}">
        <p14:creationId xmlns:p14="http://schemas.microsoft.com/office/powerpoint/2010/main" val="33867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dirty="0"/>
              <a:t>27 And he said to them, "Thus says the LORD God of Israel: 'Let every man put his sword on his side, and go in and out from entrance to entrance throughout the camp, and let every man kill his brother, every man his companion, and every man his neighbor.' " </a:t>
            </a:r>
          </a:p>
          <a:p>
            <a:pPr algn="ctr"/>
            <a:r>
              <a:rPr lang="en-US" sz="4000" dirty="0"/>
              <a:t> </a:t>
            </a:r>
          </a:p>
        </p:txBody>
      </p:sp>
    </p:spTree>
    <p:extLst>
      <p:ext uri="{BB962C8B-B14F-4D97-AF65-F5344CB8AC3E}">
        <p14:creationId xmlns:p14="http://schemas.microsoft.com/office/powerpoint/2010/main" val="116861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dirty="0"/>
              <a:t>28 So the sons of Levi did according to the word of Moses. And about three thousand men of the people fell that day. 29 Then Moses said, "Consecrate yourselves today to the LORD, that He may bestow on you a blessing this day, for every man has opposed his son and his brother." </a:t>
            </a:r>
          </a:p>
        </p:txBody>
      </p:sp>
    </p:spTree>
    <p:extLst>
      <p:ext uri="{BB962C8B-B14F-4D97-AF65-F5344CB8AC3E}">
        <p14:creationId xmlns:p14="http://schemas.microsoft.com/office/powerpoint/2010/main" val="28931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3" name="Rectangle 3"/>
          <p:cNvSpPr txBox="1">
            <a:spLocks noChangeArrowheads="1"/>
          </p:cNvSpPr>
          <p:nvPr/>
        </p:nvSpPr>
        <p:spPr>
          <a:xfrm>
            <a:off x="152400" y="381000"/>
            <a:ext cx="11887200" cy="5029200"/>
          </a:xfrm>
          <a:prstGeom prst="rect">
            <a:avLst/>
          </a:prstGeom>
        </p:spPr>
        <p:txBody>
          <a:bodyPr/>
          <a:lstStyle/>
          <a:p>
            <a:pPr algn="ctr"/>
            <a:r>
              <a:rPr lang="en-US" sz="4000" b="1" u="sng" dirty="0"/>
              <a:t>Acts 2:40-42</a:t>
            </a:r>
            <a:endParaRPr lang="en-US" sz="4000" u="sng" dirty="0"/>
          </a:p>
          <a:p>
            <a:pPr algn="ctr"/>
            <a:r>
              <a:rPr lang="en-US" sz="4000" dirty="0"/>
              <a:t>40 And with many other words he testified and exhorted them, saying, "Be saved from this perverse generation." 41 Then those who gladly received his word were baptized; and that day about three thousand souls were added to them. 42 And they continued steadfastly in the apostles' doctrine and fellowship, in the breaking of bread, and in prayers.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dirty="0"/>
              <a:t>3. Why we Need God's Spirit</a:t>
            </a: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81000" y="228600"/>
            <a:ext cx="11353800" cy="5029200"/>
          </a:xfrm>
          <a:prstGeom prst="rect">
            <a:avLst/>
          </a:prstGeom>
        </p:spPr>
        <p:txBody>
          <a:bodyPr/>
          <a:lstStyle/>
          <a:p>
            <a:pPr algn="ctr"/>
            <a:r>
              <a:rPr lang="en-US" sz="4000" b="1" u="sng" dirty="0"/>
              <a:t>1 Kings 8:46</a:t>
            </a:r>
            <a:endParaRPr lang="en-US" sz="4000" u="sng" dirty="0"/>
          </a:p>
          <a:p>
            <a:pPr algn="ctr"/>
            <a:r>
              <a:rPr lang="en-US" sz="4000" dirty="0"/>
              <a:t>"When they sin against You </a:t>
            </a:r>
          </a:p>
          <a:p>
            <a:pPr algn="ctr"/>
            <a:r>
              <a:rPr lang="en-US" sz="4000" dirty="0"/>
              <a:t>(for there is no one who does not sin)...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now your love is the air that I’m breathing. I have a future my eyes are open. Cause when you call my  </a:t>
            </a:r>
          </a:p>
        </p:txBody>
      </p:sp>
    </p:spTree>
    <p:extLst>
      <p:ext uri="{BB962C8B-B14F-4D97-AF65-F5344CB8AC3E}">
        <p14:creationId xmlns:p14="http://schemas.microsoft.com/office/powerpoint/2010/main" val="31221598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506200" cy="5029200"/>
          </a:xfrm>
          <a:prstGeom prst="rect">
            <a:avLst/>
          </a:prstGeom>
        </p:spPr>
        <p:txBody>
          <a:bodyPr/>
          <a:lstStyle/>
          <a:p>
            <a:pPr algn="ctr"/>
            <a:r>
              <a:rPr lang="en-US" sz="4000" b="1" u="sng" dirty="0"/>
              <a:t>John 16:8-9</a:t>
            </a:r>
            <a:endParaRPr lang="en-US" sz="4000" u="sng" dirty="0"/>
          </a:p>
          <a:p>
            <a:pPr algn="ctr"/>
            <a:r>
              <a:rPr lang="en-US" sz="4000" dirty="0"/>
              <a:t>8 </a:t>
            </a:r>
            <a:r>
              <a:rPr lang="en-US" sz="4000" dirty="0">
                <a:solidFill>
                  <a:srgbClr val="FF0000"/>
                </a:solidFill>
              </a:rPr>
              <a:t>And when He has come, He will convict the world of sin, and of righteousness, and of judgment: </a:t>
            </a:r>
            <a:r>
              <a:rPr lang="en-US" sz="4000" dirty="0"/>
              <a:t>9 </a:t>
            </a:r>
            <a:r>
              <a:rPr lang="en-US" sz="4000" dirty="0">
                <a:solidFill>
                  <a:srgbClr val="FF0000"/>
                </a:solidFill>
              </a:rPr>
              <a:t>of sin, because they do not believe in 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u="sng" dirty="0"/>
              <a:t>Romans 3:23</a:t>
            </a:r>
            <a:endParaRPr lang="en-US" sz="4000" u="sng" dirty="0"/>
          </a:p>
          <a:p>
            <a:pPr algn="ctr"/>
            <a:r>
              <a:rPr lang="en-US" sz="4000" dirty="0"/>
              <a:t>"for all have sinned and fall short of the glory of God"...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228600"/>
            <a:ext cx="11658600" cy="5029200"/>
          </a:xfrm>
          <a:prstGeom prst="rect">
            <a:avLst/>
          </a:prstGeom>
        </p:spPr>
        <p:txBody>
          <a:bodyPr/>
          <a:lstStyle/>
          <a:p>
            <a:pPr algn="ctr"/>
            <a:r>
              <a:rPr lang="en-US" sz="4000" b="1" u="sng" dirty="0"/>
              <a:t>Deuteronomy 5:29 </a:t>
            </a:r>
            <a:endParaRPr lang="en-US" sz="4000" u="sng" dirty="0"/>
          </a:p>
          <a:p>
            <a:pPr algn="ctr"/>
            <a:r>
              <a:rPr lang="en-US" sz="4000" dirty="0"/>
              <a:t>"Oh, that they had such a heart in them that they would fear Me and always keep all My commandments that it might be well with them and with their children forever!"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11000" cy="5029200"/>
          </a:xfrm>
          <a:prstGeom prst="rect">
            <a:avLst/>
          </a:prstGeom>
        </p:spPr>
        <p:txBody>
          <a:bodyPr/>
          <a:lstStyle/>
          <a:p>
            <a:pPr algn="ctr"/>
            <a:r>
              <a:rPr lang="en-US" sz="4000" dirty="0"/>
              <a:t> </a:t>
            </a:r>
            <a:r>
              <a:rPr lang="en-US" sz="4000" b="1" u="sng" dirty="0"/>
              <a:t>Jeremiah 17:9-10</a:t>
            </a:r>
            <a:endParaRPr lang="en-US" sz="4000" u="sng" dirty="0"/>
          </a:p>
          <a:p>
            <a:pPr algn="ctr"/>
            <a:r>
              <a:rPr lang="en-US" sz="4000" dirty="0"/>
              <a:t>9 "The heart is deceitful above all things, And desperately wicked; Who can know it? 10 I, the LORD, search the heart, I test the mind, Even to give every man according to his ways, According to the fruit of his doings.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11000" cy="5029200"/>
          </a:xfrm>
          <a:prstGeom prst="rect">
            <a:avLst/>
          </a:prstGeom>
        </p:spPr>
        <p:txBody>
          <a:bodyPr/>
          <a:lstStyle/>
          <a:p>
            <a:pPr algn="ctr"/>
            <a:r>
              <a:rPr lang="en-US" sz="4000" b="1" u="sng" dirty="0"/>
              <a:t>Luke 10:27 </a:t>
            </a:r>
          </a:p>
          <a:p>
            <a:pPr algn="ctr"/>
            <a:r>
              <a:rPr lang="en-US" sz="4000" dirty="0">
                <a:solidFill>
                  <a:srgbClr val="FF0000"/>
                </a:solidFill>
              </a:rPr>
              <a:t>"You shall love the LORD your God with all your heart, with all your soul, with all your strength, and with all your mind" and "[love] your neighbor as yourself." </a:t>
            </a:r>
          </a:p>
          <a:p>
            <a:pPr algn="ctr"/>
            <a:r>
              <a:rPr lang="en-US" sz="4000" dirty="0">
                <a:solidFill>
                  <a:srgbClr val="FF0000"/>
                </a:solidFill>
              </a:rPr>
              <a:t> </a:t>
            </a:r>
          </a:p>
          <a:p>
            <a:pPr marL="342900" indent="-342900" algn="ctr">
              <a:lnSpc>
                <a:spcPct val="80000"/>
              </a:lnSpc>
              <a:spcBef>
                <a:spcPct val="20000"/>
              </a:spcBef>
              <a:buClr>
                <a:schemeClr val="tx2"/>
              </a:buClr>
              <a:buFontTx/>
              <a:buChar char="•"/>
              <a:defRPr/>
            </a:pPr>
            <a:endParaRPr lang="en-US" sz="4000" kern="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342900" indent="-342900" algn="ctr">
              <a:lnSpc>
                <a:spcPct val="80000"/>
              </a:lnSpc>
              <a:spcBef>
                <a:spcPct val="20000"/>
              </a:spcBef>
              <a:buClr>
                <a:schemeClr val="tx2"/>
              </a:buClr>
              <a:buFontTx/>
              <a:buChar char="•"/>
              <a:defRPr/>
            </a:pPr>
            <a:endParaRPr lang="en-US" sz="4000" b="1" kern="0" dirty="0">
              <a:latin typeface="Calibri" pitchFamily="34" charset="0"/>
            </a:endParaRPr>
          </a:p>
        </p:txBody>
      </p:sp>
      <p:sp>
        <p:nvSpPr>
          <p:cNvPr id="3" name="Rectangle 3"/>
          <p:cNvSpPr txBox="1">
            <a:spLocks noChangeArrowheads="1"/>
          </p:cNvSpPr>
          <p:nvPr/>
        </p:nvSpPr>
        <p:spPr>
          <a:xfrm>
            <a:off x="1524000" y="381000"/>
            <a:ext cx="9144000" cy="5029200"/>
          </a:xfrm>
          <a:prstGeom prst="rect">
            <a:avLst/>
          </a:prstGeom>
        </p:spPr>
        <p:txBody>
          <a:bodyPr/>
          <a:lstStyle/>
          <a:p>
            <a:pPr algn="ctr"/>
            <a:r>
              <a:rPr lang="en-US" sz="4000" b="1" dirty="0"/>
              <a:t>The Holy Ghost is The Power To Raise Us From The Dead!</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228600"/>
            <a:ext cx="11734800" cy="5029200"/>
          </a:xfrm>
          <a:prstGeom prst="rect">
            <a:avLst/>
          </a:prstGeom>
        </p:spPr>
        <p:txBody>
          <a:bodyPr/>
          <a:lstStyle/>
          <a:p>
            <a:pPr algn="ctr"/>
            <a:r>
              <a:rPr lang="en-US" sz="4000" b="1" u="sng" dirty="0"/>
              <a:t>Romans 8:10-11</a:t>
            </a:r>
            <a:endParaRPr lang="en-US" sz="4000" u="sng" dirty="0"/>
          </a:p>
          <a:p>
            <a:pPr algn="ctr"/>
            <a:r>
              <a:rPr lang="en-US" sz="4000" dirty="0"/>
              <a:t>10 And if Christ is in you, the body is dead because of sin, but the Spirit is life because of righteousness. 11 But if the Spirit of Him who raised Jesus from the dead dwells in you, He who raised Christ from the dead will also give life to your mortal bodies through His Spirit who dwells in you. </a:t>
            </a:r>
          </a:p>
          <a:p>
            <a:pPr algn="ctr"/>
            <a:r>
              <a:rPr lang="en-US" sz="4000" dirty="0"/>
              <a:t>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dirty="0"/>
              <a:t>4. The Holy Spirit at work in Our Lives</a:t>
            </a: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11000" cy="5029200"/>
          </a:xfrm>
          <a:prstGeom prst="rect">
            <a:avLst/>
          </a:prstGeom>
        </p:spPr>
        <p:txBody>
          <a:bodyPr/>
          <a:lstStyle/>
          <a:p>
            <a:pPr algn="ctr"/>
            <a:r>
              <a:rPr lang="en-US" sz="4000" b="1" u="sng" dirty="0"/>
              <a:t>Acts 1:8</a:t>
            </a:r>
          </a:p>
          <a:p>
            <a:pPr algn="ctr"/>
            <a:r>
              <a:rPr lang="en-US" sz="4000" dirty="0"/>
              <a:t>"But you shall receive power when the Holy Spirit has come upon you; and you shall be witnesses to Me in Jerusalem, and in all Judea and Samaria, and to the end of the earth."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u="sng" dirty="0"/>
              <a:t>Acts 17:6</a:t>
            </a:r>
            <a:endParaRPr lang="en-US" sz="4000" u="sng" dirty="0"/>
          </a:p>
          <a:p>
            <a:pPr algn="ctr"/>
            <a:r>
              <a:rPr lang="en-US" sz="4000" dirty="0"/>
              <a:t>"turning the world upside down"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a:t>
            </a:r>
          </a:p>
        </p:txBody>
      </p:sp>
    </p:spTree>
    <p:extLst>
      <p:ext uri="{BB962C8B-B14F-4D97-AF65-F5344CB8AC3E}">
        <p14:creationId xmlns:p14="http://schemas.microsoft.com/office/powerpoint/2010/main" val="369408312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228600"/>
            <a:ext cx="11658600" cy="5867400"/>
          </a:xfrm>
          <a:prstGeom prst="rect">
            <a:avLst/>
          </a:prstGeom>
        </p:spPr>
        <p:txBody>
          <a:bodyPr/>
          <a:lstStyle/>
          <a:p>
            <a:pPr algn="ctr"/>
            <a:r>
              <a:rPr lang="en-US" sz="4000" b="1" u="sng" dirty="0"/>
              <a:t>Romans 15:13</a:t>
            </a:r>
            <a:endParaRPr lang="en-US" sz="4000" u="sng" dirty="0"/>
          </a:p>
          <a:p>
            <a:pPr algn="ctr"/>
            <a:r>
              <a:rPr lang="en-US" sz="4000" dirty="0"/>
              <a:t>"Now may the God of hope fill you with all joy and peace in believing, that you may abound in hope by the power of the Holy Spirit"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867400"/>
          </a:xfrm>
          <a:prstGeom prst="rect">
            <a:avLst/>
          </a:prstGeom>
        </p:spPr>
        <p:txBody>
          <a:bodyPr/>
          <a:lstStyle/>
          <a:p>
            <a:pPr algn="ctr"/>
            <a:r>
              <a:rPr lang="en-US" sz="4000" b="1" u="sng" dirty="0"/>
              <a:t>Acts 1:8</a:t>
            </a:r>
            <a:endParaRPr lang="en-US" sz="4000" u="sng" dirty="0"/>
          </a:p>
          <a:p>
            <a:pPr algn="ctr"/>
            <a:r>
              <a:rPr lang="en-US" sz="4000" dirty="0"/>
              <a:t>"But you shall receive power when the Holy Spirit has come upon you; and you shall be witnesses to Me in Jerusalem, and in all Judea and Samaria, and to the end of the earth." </a:t>
            </a:r>
          </a:p>
        </p:txBody>
      </p:sp>
      <p:pic>
        <p:nvPicPr>
          <p:cNvPr id="3076" name="Picture 4" descr="C:\Users\Placido Soliven\Desktop\Pano.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867400"/>
          </a:xfrm>
          <a:prstGeom prst="rect">
            <a:avLst/>
          </a:prstGeom>
        </p:spPr>
        <p:txBody>
          <a:bodyPr/>
          <a:lstStyle/>
          <a:p>
            <a:pPr algn="ctr"/>
            <a:r>
              <a:rPr lang="en-US" sz="4000" b="1" u="sng" dirty="0"/>
              <a:t>Acts 17:6</a:t>
            </a:r>
            <a:endParaRPr lang="en-US" sz="4000" u="sng" dirty="0"/>
          </a:p>
          <a:p>
            <a:pPr algn="ctr"/>
            <a:r>
              <a:rPr lang="en-US" sz="4000" dirty="0"/>
              <a:t>"turning the world upside down" </a:t>
            </a:r>
          </a:p>
        </p:txBody>
      </p:sp>
      <p:pic>
        <p:nvPicPr>
          <p:cNvPr id="3" name="Picture 2" descr="G:\Elite Backup\Desktop\Google Images\Uganda_Crusade.9993726_large.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867400"/>
          </a:xfrm>
          <a:prstGeom prst="rect">
            <a:avLst/>
          </a:prstGeom>
        </p:spPr>
        <p:txBody>
          <a:bodyPr/>
          <a:lstStyle/>
          <a:p>
            <a:pPr algn="ctr"/>
            <a:r>
              <a:rPr lang="en-US" sz="4000" b="1" u="sng" dirty="0"/>
              <a:t>Romans 15:13</a:t>
            </a:r>
            <a:endParaRPr lang="en-US" sz="4000" u="sng" dirty="0"/>
          </a:p>
          <a:p>
            <a:pPr algn="ctr"/>
            <a:r>
              <a:rPr lang="en-US" sz="4000" dirty="0"/>
              <a:t>"Now may the God of hope fill you with all joy and peace in believing, that you may abound in hope by the power of the Holy Spirit" </a:t>
            </a:r>
          </a:p>
        </p:txBody>
      </p:sp>
      <p:pic>
        <p:nvPicPr>
          <p:cNvPr id="4098" name="Picture 2" descr="G:\Elite Backup\Desktop\Google Images\china.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Elite Backup\Desktop\Google Images\harvest-crusade-2010-15.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11000" cy="5029200"/>
          </a:xfrm>
          <a:prstGeom prst="rect">
            <a:avLst/>
          </a:prstGeom>
        </p:spPr>
        <p:txBody>
          <a:bodyPr/>
          <a:lstStyle/>
          <a:p>
            <a:pPr algn="ctr"/>
            <a:r>
              <a:rPr lang="en-US" sz="4000" b="1" u="sng" dirty="0"/>
              <a:t>1 Thessalonians 4:13-18</a:t>
            </a:r>
            <a:endParaRPr lang="en-US" sz="4000" u="sng" dirty="0"/>
          </a:p>
          <a:p>
            <a:pPr algn="ctr"/>
            <a:r>
              <a:rPr lang="en-US" sz="4000" dirty="0"/>
              <a:t>13 But I do not want you to be ignorant, brethren, concerning those who have fallen asleep, lest you sorrow as others who have no hope. 14 For if we believe that Jesus died and rose again, even so God will bring with Him those who sleep in Jesus. </a:t>
            </a:r>
          </a:p>
          <a:p>
            <a:pPr algn="ctr"/>
            <a:r>
              <a:rPr lang="en-US" sz="4000" dirty="0"/>
              <a:t> </a:t>
            </a:r>
          </a:p>
          <a:p>
            <a:pPr algn="ctr"/>
            <a:r>
              <a:rPr lang="en-US" sz="4000" dirty="0"/>
              <a:t> </a:t>
            </a:r>
          </a:p>
        </p:txBody>
      </p:sp>
    </p:spTree>
    <p:extLst>
      <p:ext uri="{BB962C8B-B14F-4D97-AF65-F5344CB8AC3E}">
        <p14:creationId xmlns:p14="http://schemas.microsoft.com/office/powerpoint/2010/main" val="252320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228600"/>
            <a:ext cx="11658600" cy="5029200"/>
          </a:xfrm>
          <a:prstGeom prst="rect">
            <a:avLst/>
          </a:prstGeom>
        </p:spPr>
        <p:txBody>
          <a:bodyPr/>
          <a:lstStyle/>
          <a:p>
            <a:pPr algn="ctr"/>
            <a:r>
              <a:rPr lang="en-US" sz="4000" dirty="0"/>
              <a:t> 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p>
          <a:p>
            <a:pPr algn="ctr"/>
            <a:r>
              <a:rPr lang="en-US" sz="4000" dirty="0"/>
              <a:t> </a:t>
            </a:r>
          </a:p>
        </p:txBody>
      </p:sp>
    </p:spTree>
    <p:extLst>
      <p:ext uri="{BB962C8B-B14F-4D97-AF65-F5344CB8AC3E}">
        <p14:creationId xmlns:p14="http://schemas.microsoft.com/office/powerpoint/2010/main" val="299491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87200" cy="5029200"/>
          </a:xfrm>
          <a:prstGeom prst="rect">
            <a:avLst/>
          </a:prstGeom>
        </p:spPr>
        <p:txBody>
          <a:bodyPr/>
          <a:lstStyle/>
          <a:p>
            <a:pPr algn="ctr"/>
            <a:r>
              <a:rPr lang="en-US" sz="4000" dirty="0"/>
              <a:t>17 Then we who are alive and remain shall be caught up together with them in the clouds to meet the Lord in the air. And thus we shall always be with the Lord. 18 Therefore comfort one another with these words. </a:t>
            </a:r>
          </a:p>
          <a:p>
            <a:pPr algn="ctr"/>
            <a:r>
              <a:rPr lang="en-US" sz="4000" dirty="0"/>
              <a:t> </a:t>
            </a:r>
          </a:p>
        </p:txBody>
      </p:sp>
    </p:spTree>
    <p:extLst>
      <p:ext uri="{BB962C8B-B14F-4D97-AF65-F5344CB8AC3E}">
        <p14:creationId xmlns:p14="http://schemas.microsoft.com/office/powerpoint/2010/main" val="27014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87200" cy="5029200"/>
          </a:xfrm>
          <a:prstGeom prst="rect">
            <a:avLst/>
          </a:prstGeom>
        </p:spPr>
        <p:txBody>
          <a:bodyPr/>
          <a:lstStyle/>
          <a:p>
            <a:pPr algn="ctr"/>
            <a:r>
              <a:rPr lang="en-US" sz="4000" b="1" u="sng" dirty="0"/>
              <a:t>Acts 2:38-39</a:t>
            </a:r>
            <a:endParaRPr lang="en-US" sz="4000" u="sng" dirty="0"/>
          </a:p>
          <a:p>
            <a:pPr algn="ctr"/>
            <a:r>
              <a:rPr lang="en-US" sz="4000" dirty="0"/>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p:txBody>
      </p:sp>
    </p:spTree>
    <p:extLst>
      <p:ext uri="{BB962C8B-B14F-4D97-AF65-F5344CB8AC3E}">
        <p14:creationId xmlns:p14="http://schemas.microsoft.com/office/powerpoint/2010/main" val="391126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ran out of that Grave. Out of the darkness. Into your Glorious Day. You Called my Name and I ran </a:t>
            </a:r>
          </a:p>
        </p:txBody>
      </p:sp>
    </p:spTree>
    <p:extLst>
      <p:ext uri="{BB962C8B-B14F-4D97-AF65-F5344CB8AC3E}">
        <p14:creationId xmlns:p14="http://schemas.microsoft.com/office/powerpoint/2010/main" val="4166137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Out of that Grave. Out of the darkness. Into your Glorious Day. </a:t>
            </a:r>
          </a:p>
        </p:txBody>
      </p:sp>
    </p:spTree>
    <p:extLst>
      <p:ext uri="{BB962C8B-B14F-4D97-AF65-F5344CB8AC3E}">
        <p14:creationId xmlns:p14="http://schemas.microsoft.com/office/powerpoint/2010/main" val="909458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God So Loved”</a:t>
            </a:r>
          </a:p>
          <a:p>
            <a:pPr marL="0" indent="0" algn="ctr">
              <a:buNone/>
            </a:pPr>
            <a:r>
              <a:rPr lang="en-US" sz="1100" b="1" dirty="0">
                <a:solidFill>
                  <a:schemeClr val="bg1"/>
                </a:solidFill>
                <a:latin typeface="Arial"/>
                <a:ea typeface="+mn-lt"/>
                <a:cs typeface="+mn-lt"/>
              </a:rPr>
              <a:t>CCLI # 7138599</a:t>
            </a:r>
            <a:endParaRPr lang="en-US" sz="1100" dirty="0">
              <a:solidFill>
                <a:schemeClr val="bg1"/>
              </a:solidFill>
              <a:latin typeface="Arial"/>
              <a:ea typeface="+mn-lt"/>
              <a:cs typeface="+mn-lt"/>
            </a:endParaRPr>
          </a:p>
        </p:txBody>
      </p:sp>
    </p:spTree>
    <p:extLst>
      <p:ext uri="{BB962C8B-B14F-4D97-AF65-F5344CB8AC3E}">
        <p14:creationId xmlns:p14="http://schemas.microsoft.com/office/powerpoint/2010/main" val="223164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all you weary. Come all you thirsty. Come to the well that never runs dry. Drink of the water come</a:t>
            </a:r>
          </a:p>
        </p:txBody>
      </p:sp>
    </p:spTree>
    <p:extLst>
      <p:ext uri="{BB962C8B-B14F-4D97-AF65-F5344CB8AC3E}">
        <p14:creationId xmlns:p14="http://schemas.microsoft.com/office/powerpoint/2010/main" val="1361237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thirst no more. Come all you sinners come find his mercy. Come to the table he will satisfy. Taste of</a:t>
            </a:r>
          </a:p>
        </p:txBody>
      </p:sp>
    </p:spTree>
    <p:extLst>
      <p:ext uri="{BB962C8B-B14F-4D97-AF65-F5344CB8AC3E}">
        <p14:creationId xmlns:p14="http://schemas.microsoft.com/office/powerpoint/2010/main" val="3024549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his goodness. Find what you’re looking for. For God so loved the world that he gave us. His one and only</a:t>
            </a:r>
          </a:p>
        </p:txBody>
      </p:sp>
    </p:spTree>
    <p:extLst>
      <p:ext uri="{BB962C8B-B14F-4D97-AF65-F5344CB8AC3E}">
        <p14:creationId xmlns:p14="http://schemas.microsoft.com/office/powerpoint/2010/main" val="565729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Son to save us. Who ever believes in him. Shall live forever. Bring all your failures. Bring your addictions</a:t>
            </a:r>
          </a:p>
        </p:txBody>
      </p:sp>
    </p:spTree>
    <p:extLst>
      <p:ext uri="{BB962C8B-B14F-4D97-AF65-F5344CB8AC3E}">
        <p14:creationId xmlns:p14="http://schemas.microsoft.com/office/powerpoint/2010/main" val="678386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was buried beneath my shame. Who could carry that kind of weight. It was my tomb till I met you.</a:t>
            </a:r>
          </a:p>
        </p:txBody>
      </p:sp>
    </p:spTree>
    <p:extLst>
      <p:ext uri="{BB962C8B-B14F-4D97-AF65-F5344CB8AC3E}">
        <p14:creationId xmlns:p14="http://schemas.microsoft.com/office/powerpoint/2010/main" val="1640682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lay them down at the foot of the cross. Jesus is waiting there with open arms. For god so loved the</a:t>
            </a:r>
          </a:p>
        </p:txBody>
      </p:sp>
    </p:spTree>
    <p:extLst>
      <p:ext uri="{BB962C8B-B14F-4D97-AF65-F5344CB8AC3E}">
        <p14:creationId xmlns:p14="http://schemas.microsoft.com/office/powerpoint/2010/main" val="598616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world that he gave us. The one and only son to save us. Who ever believes in him. Shall live forever. The</a:t>
            </a:r>
          </a:p>
        </p:txBody>
      </p:sp>
    </p:spTree>
    <p:extLst>
      <p:ext uri="{BB962C8B-B14F-4D97-AF65-F5344CB8AC3E}">
        <p14:creationId xmlns:p14="http://schemas.microsoft.com/office/powerpoint/2010/main" val="3919918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power of hell. Forever defeated. Now it is well. I’m walking in freedom. For God so loved.  God so </a:t>
            </a:r>
          </a:p>
        </p:txBody>
      </p:sp>
    </p:spTree>
    <p:extLst>
      <p:ext uri="{BB962C8B-B14F-4D97-AF65-F5344CB8AC3E}">
        <p14:creationId xmlns:p14="http://schemas.microsoft.com/office/powerpoint/2010/main" val="222827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loved the world. Praise God. Praise God. From whom all blessings flow. Praise him. Praise him </a:t>
            </a:r>
          </a:p>
        </p:txBody>
      </p:sp>
    </p:spTree>
    <p:extLst>
      <p:ext uri="{BB962C8B-B14F-4D97-AF65-F5344CB8AC3E}">
        <p14:creationId xmlns:p14="http://schemas.microsoft.com/office/powerpoint/2010/main" val="1517787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 the wonders of his Love. Praise god Praise God. From whom all blessings flow. Praise </a:t>
            </a:r>
            <a:r>
              <a:rPr lang="en-US" sz="4000" dirty="0" err="1">
                <a:solidFill>
                  <a:schemeClr val="bg1"/>
                </a:solidFill>
                <a:latin typeface="Arial"/>
                <a:ea typeface="+mn-lt"/>
                <a:cs typeface="+mn-lt"/>
              </a:rPr>
              <a:t>hIm</a:t>
            </a:r>
            <a:r>
              <a:rPr lang="en-US" sz="4000" dirty="0">
                <a:solidFill>
                  <a:schemeClr val="bg1"/>
                </a:solidFill>
                <a:latin typeface="Arial"/>
                <a:ea typeface="+mn-lt"/>
                <a:cs typeface="+mn-lt"/>
              </a:rPr>
              <a:t>. Praise </a:t>
            </a:r>
          </a:p>
        </p:txBody>
      </p:sp>
    </p:spTree>
    <p:extLst>
      <p:ext uri="{BB962C8B-B14F-4D97-AF65-F5344CB8AC3E}">
        <p14:creationId xmlns:p14="http://schemas.microsoft.com/office/powerpoint/2010/main" val="1034831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 the wonders of his love. His amazing love. For God so loved the world that he gave us. His one and </a:t>
            </a:r>
          </a:p>
        </p:txBody>
      </p:sp>
    </p:spTree>
    <p:extLst>
      <p:ext uri="{BB962C8B-B14F-4D97-AF65-F5344CB8AC3E}">
        <p14:creationId xmlns:p14="http://schemas.microsoft.com/office/powerpoint/2010/main" val="2717743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only son to save. For God so loved the world that he gave us his one and only son to save us. Who ever </a:t>
            </a:r>
          </a:p>
        </p:txBody>
      </p:sp>
    </p:spTree>
    <p:extLst>
      <p:ext uri="{BB962C8B-B14F-4D97-AF65-F5344CB8AC3E}">
        <p14:creationId xmlns:p14="http://schemas.microsoft.com/office/powerpoint/2010/main" val="1081271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believes in him. Shall live forever. The power of hell forever defeated. Now it is well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walking in </a:t>
            </a:r>
          </a:p>
        </p:txBody>
      </p:sp>
    </p:spTree>
    <p:extLst>
      <p:ext uri="{BB962C8B-B14F-4D97-AF65-F5344CB8AC3E}">
        <p14:creationId xmlns:p14="http://schemas.microsoft.com/office/powerpoint/2010/main" val="2745241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freedom for God so loved. For God so loved the world. Bring all your failures. Bring your addictions</a:t>
            </a:r>
          </a:p>
        </p:txBody>
      </p:sp>
    </p:spTree>
    <p:extLst>
      <p:ext uri="{BB962C8B-B14F-4D97-AF65-F5344CB8AC3E}">
        <p14:creationId xmlns:p14="http://schemas.microsoft.com/office/powerpoint/2010/main" val="273720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lay them down at the foot of the cross. Jesus is waiting. God so loved the world.</a:t>
            </a:r>
          </a:p>
        </p:txBody>
      </p:sp>
    </p:spTree>
    <p:extLst>
      <p:ext uri="{BB962C8B-B14F-4D97-AF65-F5344CB8AC3E}">
        <p14:creationId xmlns:p14="http://schemas.microsoft.com/office/powerpoint/2010/main" val="2288795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was breathing but not alive. All my failures I try to hide. It was my tomb, Yeah Till I met you. </a:t>
            </a:r>
          </a:p>
        </p:txBody>
      </p:sp>
    </p:spTree>
    <p:extLst>
      <p:ext uri="{BB962C8B-B14F-4D97-AF65-F5344CB8AC3E}">
        <p14:creationId xmlns:p14="http://schemas.microsoft.com/office/powerpoint/2010/main" val="4291813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“Battle Belongs”</a:t>
            </a:r>
          </a:p>
          <a:p>
            <a:pPr marL="0" indent="0" algn="ctr">
              <a:buNone/>
            </a:pPr>
            <a:r>
              <a:rPr lang="en-US" sz="4400" b="1" dirty="0">
                <a:solidFill>
                  <a:schemeClr val="bg1"/>
                </a:solidFill>
                <a:latin typeface="Arial"/>
                <a:ea typeface="+mn-lt"/>
                <a:cs typeface="+mn-lt"/>
              </a:rPr>
              <a:t>      (Phil Wickham)</a:t>
            </a:r>
            <a:r>
              <a:rPr lang="en-US" sz="1100" b="1" dirty="0">
                <a:solidFill>
                  <a:schemeClr val="bg1"/>
                </a:solidFill>
                <a:latin typeface="Arial"/>
                <a:ea typeface="+mn-lt"/>
                <a:cs typeface="+mn-lt"/>
              </a:rPr>
              <a:t>CCLI #7148126</a:t>
            </a:r>
            <a:endParaRPr lang="en-US" sz="4400" b="1" dirty="0">
              <a:solidFill>
                <a:schemeClr val="bg1"/>
              </a:solidFill>
              <a:latin typeface="Arial"/>
              <a:ea typeface="+mn-lt"/>
              <a:cs typeface="+mn-lt"/>
            </a:endParaRPr>
          </a:p>
          <a:p>
            <a:pPr marL="0" indent="0" algn="ctr">
              <a:buNone/>
            </a:pPr>
            <a:endParaRPr lang="en-US" sz="1100" b="1" dirty="0">
              <a:solidFill>
                <a:schemeClr val="bg1"/>
              </a:solidFill>
              <a:latin typeface="Arial"/>
              <a:ea typeface="+mn-lt"/>
              <a:cs typeface="+mn-lt"/>
            </a:endParaRP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036643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all I see is battle, you see my </a:t>
            </a:r>
            <a:r>
              <a:rPr lang="en-US" sz="4000" dirty="0" err="1">
                <a:solidFill>
                  <a:schemeClr val="bg1"/>
                </a:solidFill>
                <a:latin typeface="Arial"/>
                <a:ea typeface="+mn-lt"/>
                <a:cs typeface="+mn-lt"/>
              </a:rPr>
              <a:t>victory.When</a:t>
            </a:r>
            <a:r>
              <a:rPr lang="en-US" sz="4000" dirty="0">
                <a:solidFill>
                  <a:schemeClr val="bg1"/>
                </a:solidFill>
                <a:latin typeface="Arial"/>
                <a:ea typeface="+mn-lt"/>
                <a:cs typeface="+mn-lt"/>
              </a:rPr>
              <a:t> all I see is mountain, You see a mountain move. And as </a:t>
            </a:r>
          </a:p>
        </p:txBody>
      </p:sp>
    </p:spTree>
    <p:extLst>
      <p:ext uri="{BB962C8B-B14F-4D97-AF65-F5344CB8AC3E}">
        <p14:creationId xmlns:p14="http://schemas.microsoft.com/office/powerpoint/2010/main" val="140931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walk through the shadow, Your love surrounds me. There’s nothing to fear now for I am safe with you.</a:t>
            </a:r>
          </a:p>
        </p:txBody>
      </p:sp>
    </p:spTree>
    <p:extLst>
      <p:ext uri="{BB962C8B-B14F-4D97-AF65-F5344CB8AC3E}">
        <p14:creationId xmlns:p14="http://schemas.microsoft.com/office/powerpoint/2010/main" val="2014882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when I fight, I’ll fight on my knees. With my hands lifted high. Oh God, the battle belongs to you. And</a:t>
            </a:r>
          </a:p>
        </p:txBody>
      </p:sp>
    </p:spTree>
    <p:extLst>
      <p:ext uri="{BB962C8B-B14F-4D97-AF65-F5344CB8AC3E}">
        <p14:creationId xmlns:p14="http://schemas.microsoft.com/office/powerpoint/2010/main" val="1445811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fear I lay at your feet. I’ll sing through the night. Oh God, the battle belongs to you. And if you</a:t>
            </a:r>
          </a:p>
        </p:txBody>
      </p:sp>
    </p:spTree>
    <p:extLst>
      <p:ext uri="{BB962C8B-B14F-4D97-AF65-F5344CB8AC3E}">
        <p14:creationId xmlns:p14="http://schemas.microsoft.com/office/powerpoint/2010/main" val="1982330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for me, who can stand against me, who can be against me? Yeah for Jesus, there’s nothing </a:t>
            </a:r>
          </a:p>
        </p:txBody>
      </p:sp>
    </p:spTree>
    <p:extLst>
      <p:ext uri="{BB962C8B-B14F-4D97-AF65-F5344CB8AC3E}">
        <p14:creationId xmlns:p14="http://schemas.microsoft.com/office/powerpoint/2010/main" val="2590957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Impossible for you. When all I see are the ashes., You see the beauty. Thank you God. When all I see </a:t>
            </a:r>
          </a:p>
        </p:txBody>
      </p:sp>
    </p:spTree>
    <p:extLst>
      <p:ext uri="{BB962C8B-B14F-4D97-AF65-F5344CB8AC3E}">
        <p14:creationId xmlns:p14="http://schemas.microsoft.com/office/powerpoint/2010/main" val="4032238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the cross, God, You see the empty tomb. So when I fight, I’ll fight on my knees. With my hands lifted </a:t>
            </a:r>
          </a:p>
        </p:txBody>
      </p:sp>
    </p:spTree>
    <p:extLst>
      <p:ext uri="{BB962C8B-B14F-4D97-AF65-F5344CB8AC3E}">
        <p14:creationId xmlns:p14="http://schemas.microsoft.com/office/powerpoint/2010/main" val="2206571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 Oh God, the battle  belongs to you. And every fear I lay at your feet. I’ll sing through the night.</a:t>
            </a:r>
          </a:p>
        </p:txBody>
      </p:sp>
    </p:spTree>
    <p:extLst>
      <p:ext uri="{BB962C8B-B14F-4D97-AF65-F5344CB8AC3E}">
        <p14:creationId xmlns:p14="http://schemas.microsoft.com/office/powerpoint/2010/main" val="682097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God, the battle belongs to you. Almighty fortress, You go before us. Nothing can stand against the </a:t>
            </a:r>
          </a:p>
        </p:txBody>
      </p:sp>
    </p:spTree>
    <p:extLst>
      <p:ext uri="{BB962C8B-B14F-4D97-AF65-F5344CB8AC3E}">
        <p14:creationId xmlns:p14="http://schemas.microsoft.com/office/powerpoint/2010/main" val="2151777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Called My Name And I ran out out of that Grave. Out of the darkness Into your Glorious Day.</a:t>
            </a:r>
          </a:p>
        </p:txBody>
      </p:sp>
    </p:spTree>
    <p:extLst>
      <p:ext uri="{BB962C8B-B14F-4D97-AF65-F5344CB8AC3E}">
        <p14:creationId xmlns:p14="http://schemas.microsoft.com/office/powerpoint/2010/main" val="1775415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power of our God. You shine in the shadow, You win every battle. Nothing can stand against the power</a:t>
            </a:r>
          </a:p>
        </p:txBody>
      </p:sp>
    </p:spTree>
    <p:extLst>
      <p:ext uri="{BB962C8B-B14F-4D97-AF65-F5344CB8AC3E}">
        <p14:creationId xmlns:p14="http://schemas.microsoft.com/office/powerpoint/2010/main" val="4286947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our God. All mighty fortress, you go before us. Nothing can stand against the power of our God. You </a:t>
            </a:r>
          </a:p>
        </p:txBody>
      </p:sp>
    </p:spTree>
    <p:extLst>
      <p:ext uri="{BB962C8B-B14F-4D97-AF65-F5344CB8AC3E}">
        <p14:creationId xmlns:p14="http://schemas.microsoft.com/office/powerpoint/2010/main" val="3616336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Shine in the shadows. You win every battle. Nothing can stand against the power of our God. So when I </a:t>
            </a:r>
          </a:p>
        </p:txBody>
      </p:sp>
    </p:spTree>
    <p:extLst>
      <p:ext uri="{BB962C8B-B14F-4D97-AF65-F5344CB8AC3E}">
        <p14:creationId xmlns:p14="http://schemas.microsoft.com/office/powerpoint/2010/main" val="1774052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Fight, I’ll fight on my knees. With my hands lifted high. Oh’ god, the battle belongs to you. And every</a:t>
            </a:r>
          </a:p>
        </p:txBody>
      </p:sp>
    </p:spTree>
    <p:extLst>
      <p:ext uri="{BB962C8B-B14F-4D97-AF65-F5344CB8AC3E}">
        <p14:creationId xmlns:p14="http://schemas.microsoft.com/office/powerpoint/2010/main" val="1962414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Fear I lay at your feet. I’ll sing through the night. Oh God, the battle belongs to you.</a:t>
            </a:r>
          </a:p>
        </p:txBody>
      </p:sp>
    </p:spTree>
    <p:extLst>
      <p:ext uri="{BB962C8B-B14F-4D97-AF65-F5344CB8AC3E}">
        <p14:creationId xmlns:p14="http://schemas.microsoft.com/office/powerpoint/2010/main" val="3316640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“Graves into Gardens”</a:t>
            </a:r>
          </a:p>
          <a:p>
            <a:pPr marL="0" indent="0" algn="ctr">
              <a:buNone/>
            </a:pPr>
            <a:r>
              <a:rPr lang="en-US" sz="1100" b="1" dirty="0">
                <a:solidFill>
                  <a:schemeClr val="bg1"/>
                </a:solidFill>
                <a:latin typeface="Arial"/>
                <a:ea typeface="+mn-lt"/>
                <a:cs typeface="+mn-lt"/>
              </a:rPr>
              <a:t>CCLI# 7138219</a:t>
            </a:r>
          </a:p>
        </p:txBody>
      </p:sp>
    </p:spTree>
    <p:extLst>
      <p:ext uri="{BB962C8B-B14F-4D97-AF65-F5344CB8AC3E}">
        <p14:creationId xmlns:p14="http://schemas.microsoft.com/office/powerpoint/2010/main" val="2196245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searched the World but it couldn’t fill me. Man’s empty praise and treasures that fade Are never </a:t>
            </a:r>
          </a:p>
        </p:txBody>
      </p:sp>
    </p:spTree>
    <p:extLst>
      <p:ext uri="{BB962C8B-B14F-4D97-AF65-F5344CB8AC3E}">
        <p14:creationId xmlns:p14="http://schemas.microsoft.com/office/powerpoint/2010/main" val="2054837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Then you came along and put me back together And every desire Is now satisfied here in</a:t>
            </a:r>
          </a:p>
        </p:txBody>
      </p:sp>
    </p:spTree>
    <p:extLst>
      <p:ext uri="{BB962C8B-B14F-4D97-AF65-F5344CB8AC3E}">
        <p14:creationId xmlns:p14="http://schemas.microsoft.com/office/powerpoint/2010/main" val="2313569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Oh’ there’s nothing better than you. There’s nothing better than you. Lord there’s nothing</a:t>
            </a:r>
          </a:p>
        </p:txBody>
      </p:sp>
    </p:spTree>
    <p:extLst>
      <p:ext uri="{BB962C8B-B14F-4D97-AF65-F5344CB8AC3E}">
        <p14:creationId xmlns:p14="http://schemas.microsoft.com/office/powerpoint/2010/main" val="3766928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is better than you.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not afraid to show you my weakness. My failures and flaws Lord you’ve </a:t>
            </a:r>
          </a:p>
        </p:txBody>
      </p:sp>
    </p:spTree>
    <p:extLst>
      <p:ext uri="{BB962C8B-B14F-4D97-AF65-F5344CB8AC3E}">
        <p14:creationId xmlns:p14="http://schemas.microsoft.com/office/powerpoint/2010/main" val="1108279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Called My Name And I ran out out of that Grave. Out of the darkness Into your Glorious Day.</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297313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Seen them all and you still call me </a:t>
            </a:r>
            <a:r>
              <a:rPr lang="en-US" sz="4000" dirty="0" err="1">
                <a:solidFill>
                  <a:schemeClr val="bg1"/>
                </a:solidFill>
                <a:latin typeface="Arial"/>
                <a:ea typeface="+mn-lt"/>
                <a:cs typeface="+mn-lt"/>
              </a:rPr>
              <a:t>friend.Cause</a:t>
            </a:r>
            <a:r>
              <a:rPr lang="en-US" sz="4000" dirty="0">
                <a:solidFill>
                  <a:schemeClr val="bg1"/>
                </a:solidFill>
                <a:latin typeface="Arial"/>
                <a:ea typeface="+mn-lt"/>
                <a:cs typeface="+mn-lt"/>
              </a:rPr>
              <a:t> the God of the mountain. Is the God of the Valley. </a:t>
            </a:r>
          </a:p>
        </p:txBody>
      </p:sp>
    </p:spTree>
    <p:extLst>
      <p:ext uri="{BB962C8B-B14F-4D97-AF65-F5344CB8AC3E}">
        <p14:creationId xmlns:p14="http://schemas.microsoft.com/office/powerpoint/2010/main" val="12511388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 a place. Your mercy and grace. Wont find me again. Oh there’s nothing better than you. There’s </a:t>
            </a:r>
          </a:p>
        </p:txBody>
      </p:sp>
    </p:spTree>
    <p:extLst>
      <p:ext uri="{BB962C8B-B14F-4D97-AF65-F5344CB8AC3E}">
        <p14:creationId xmlns:p14="http://schemas.microsoft.com/office/powerpoint/2010/main" val="27744178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better than you. Lord there’s nothing. Nothing is better than you. Oh there’s nothing better</a:t>
            </a:r>
          </a:p>
        </p:txBody>
      </p:sp>
    </p:spTree>
    <p:extLst>
      <p:ext uri="{BB962C8B-B14F-4D97-AF65-F5344CB8AC3E}">
        <p14:creationId xmlns:p14="http://schemas.microsoft.com/office/powerpoint/2010/main" val="2701191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than you. There’s nothing better than you. Lord’ there’s nothing. Nothing is better than you.</a:t>
            </a:r>
          </a:p>
        </p:txBody>
      </p:sp>
    </p:spTree>
    <p:extLst>
      <p:ext uri="{BB962C8B-B14F-4D97-AF65-F5344CB8AC3E}">
        <p14:creationId xmlns:p14="http://schemas.microsoft.com/office/powerpoint/2010/main" val="21020551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turn mourning to dancing. You give beauty for ashes. You turn shame into glory. You’re the only one </a:t>
            </a:r>
          </a:p>
        </p:txBody>
      </p:sp>
    </p:spTree>
    <p:extLst>
      <p:ext uri="{BB962C8B-B14F-4D97-AF65-F5344CB8AC3E}">
        <p14:creationId xmlns:p14="http://schemas.microsoft.com/office/powerpoint/2010/main" val="9091069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can. You turn mourning to dancing. You give beauty for ashes. You turn shame into glory. You’re</a:t>
            </a:r>
          </a:p>
        </p:txBody>
      </p:sp>
    </p:spTree>
    <p:extLst>
      <p:ext uri="{BB962C8B-B14F-4D97-AF65-F5344CB8AC3E}">
        <p14:creationId xmlns:p14="http://schemas.microsoft.com/office/powerpoint/2010/main" val="3779598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only one who can. You turn graves into gardens. You turn bones into armies. You turn seas into </a:t>
            </a:r>
          </a:p>
        </p:txBody>
      </p:sp>
    </p:spTree>
    <p:extLst>
      <p:ext uri="{BB962C8B-B14F-4D97-AF65-F5344CB8AC3E}">
        <p14:creationId xmlns:p14="http://schemas.microsoft.com/office/powerpoint/2010/main" val="17635977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Highways. You’re the only one who can you’re the only one who can. Oh there’s nothing better than you</a:t>
            </a:r>
          </a:p>
        </p:txBody>
      </p:sp>
    </p:spTree>
    <p:extLst>
      <p:ext uri="{BB962C8B-B14F-4D97-AF65-F5344CB8AC3E}">
        <p14:creationId xmlns:p14="http://schemas.microsoft.com/office/powerpoint/2010/main" val="28691693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nothing better than you. Lord there’s nothing. Nothing is better than you. Oh there’s nothing better </a:t>
            </a:r>
          </a:p>
        </p:txBody>
      </p:sp>
    </p:spTree>
    <p:extLst>
      <p:ext uri="{BB962C8B-B14F-4D97-AF65-F5344CB8AC3E}">
        <p14:creationId xmlns:p14="http://schemas.microsoft.com/office/powerpoint/2010/main" val="16935315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 you. There’s nothing better than you. Lord, there’s nothing. Nothing is better than you. You turn</a:t>
            </a:r>
          </a:p>
        </p:txBody>
      </p:sp>
    </p:spTree>
    <p:extLst>
      <p:ext uri="{BB962C8B-B14F-4D97-AF65-F5344CB8AC3E}">
        <p14:creationId xmlns:p14="http://schemas.microsoft.com/office/powerpoint/2010/main" val="1839486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Now your Mercy has saved my soul. Now your freedom is all that I know. The old made New. Jesus</a:t>
            </a:r>
          </a:p>
        </p:txBody>
      </p:sp>
    </p:spTree>
    <p:extLst>
      <p:ext uri="{BB962C8B-B14F-4D97-AF65-F5344CB8AC3E}">
        <p14:creationId xmlns:p14="http://schemas.microsoft.com/office/powerpoint/2010/main" val="6476383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Graves into gardens. You turn bones into armies. You turn seas into highways. You’re the only one who </a:t>
            </a:r>
          </a:p>
        </p:txBody>
      </p:sp>
    </p:spTree>
    <p:extLst>
      <p:ext uri="{BB962C8B-B14F-4D97-AF65-F5344CB8AC3E}">
        <p14:creationId xmlns:p14="http://schemas.microsoft.com/office/powerpoint/2010/main" val="7126789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You turn graves into gardens. You turn bones into armies. You turn seas into highways you’re the </a:t>
            </a:r>
          </a:p>
        </p:txBody>
      </p:sp>
    </p:spTree>
    <p:extLst>
      <p:ext uri="{BB962C8B-B14F-4D97-AF65-F5344CB8AC3E}">
        <p14:creationId xmlns:p14="http://schemas.microsoft.com/office/powerpoint/2010/main" val="22899876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Only one who can. You’re the only one who. You’re the only one who can.</a:t>
            </a:r>
          </a:p>
        </p:txBody>
      </p:sp>
    </p:spTree>
    <p:extLst>
      <p:ext uri="{BB962C8B-B14F-4D97-AF65-F5344CB8AC3E}">
        <p14:creationId xmlns:p14="http://schemas.microsoft.com/office/powerpoint/2010/main" val="3566800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“I Lift My Hands”</a:t>
            </a:r>
          </a:p>
          <a:p>
            <a:pPr marL="0" indent="0" algn="ctr">
              <a:buNone/>
            </a:pPr>
            <a:r>
              <a:rPr lang="en-US" sz="1100" b="1" dirty="0" err="1">
                <a:solidFill>
                  <a:schemeClr val="bg1"/>
                </a:solidFill>
                <a:latin typeface="Arial"/>
                <a:ea typeface="+mn-lt"/>
                <a:cs typeface="+mn-lt"/>
              </a:rPr>
              <a:t>Ccli</a:t>
            </a:r>
            <a:r>
              <a:rPr lang="en-US" sz="1100" b="1" dirty="0">
                <a:solidFill>
                  <a:schemeClr val="bg1"/>
                </a:solidFill>
                <a:latin typeface="Arial"/>
                <a:ea typeface="+mn-lt"/>
                <a:cs typeface="+mn-lt"/>
              </a:rPr>
              <a:t> # 5869884</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610816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 still there is a healer. His love is deeper than the sea. His mercy is unfailing. His arms, a fortress for</a:t>
            </a:r>
          </a:p>
        </p:txBody>
      </p:sp>
    </p:spTree>
    <p:extLst>
      <p:ext uri="{BB962C8B-B14F-4D97-AF65-F5344CB8AC3E}">
        <p14:creationId xmlns:p14="http://schemas.microsoft.com/office/powerpoint/2010/main" val="5955740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weak. Let faith arise. Let faith arise. I lift my hands to believe again. You are my refuge. You are</a:t>
            </a:r>
          </a:p>
        </p:txBody>
      </p:sp>
    </p:spTree>
    <p:extLst>
      <p:ext uri="{BB962C8B-B14F-4D97-AF65-F5344CB8AC3E}">
        <p14:creationId xmlns:p14="http://schemas.microsoft.com/office/powerpoint/2010/main" val="30048586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strength. As I pour out my heart, these things I remember. You are faithful. God Forever. Be still</a:t>
            </a:r>
          </a:p>
        </p:txBody>
      </p:sp>
    </p:spTree>
    <p:extLst>
      <p:ext uri="{BB962C8B-B14F-4D97-AF65-F5344CB8AC3E}">
        <p14:creationId xmlns:p14="http://schemas.microsoft.com/office/powerpoint/2010/main" val="32094070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 is a river. That flows from </a:t>
            </a:r>
            <a:r>
              <a:rPr lang="en-US" sz="4000" dirty="0" err="1">
                <a:solidFill>
                  <a:schemeClr val="bg1"/>
                </a:solidFill>
                <a:latin typeface="Arial"/>
                <a:ea typeface="+mn-lt"/>
                <a:cs typeface="+mn-lt"/>
              </a:rPr>
              <a:t>calvarys</a:t>
            </a:r>
            <a:r>
              <a:rPr lang="en-US" sz="4000" dirty="0">
                <a:solidFill>
                  <a:schemeClr val="bg1"/>
                </a:solidFill>
                <a:latin typeface="Arial"/>
                <a:ea typeface="+mn-lt"/>
                <a:cs typeface="+mn-lt"/>
              </a:rPr>
              <a:t> tree. A fountain for the thirsty. Pure grace that washes over</a:t>
            </a:r>
          </a:p>
        </p:txBody>
      </p:sp>
    </p:spTree>
    <p:extLst>
      <p:ext uri="{BB962C8B-B14F-4D97-AF65-F5344CB8AC3E}">
        <p14:creationId xmlns:p14="http://schemas.microsoft.com/office/powerpoint/2010/main" val="7519477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Let faith arise. Let faith arise.. I lift my hands to believe again. You are my refuge, you are my </a:t>
            </a:r>
          </a:p>
        </p:txBody>
      </p:sp>
    </p:spTree>
    <p:extLst>
      <p:ext uri="{BB962C8B-B14F-4D97-AF65-F5344CB8AC3E}">
        <p14:creationId xmlns:p14="http://schemas.microsoft.com/office/powerpoint/2010/main" val="24074197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Strength. As I pour out my heart, these things I remember. You are faithful, god, Forever.</a:t>
            </a:r>
          </a:p>
        </p:txBody>
      </p:sp>
    </p:spTree>
    <p:extLst>
      <p:ext uri="{BB962C8B-B14F-4D97-AF65-F5344CB8AC3E}">
        <p14:creationId xmlns:p14="http://schemas.microsoft.com/office/powerpoint/2010/main" val="3492964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When I met you. When you called my Name and I ran out of that grave. Out of the darkness into your</a:t>
            </a:r>
          </a:p>
        </p:txBody>
      </p:sp>
    </p:spTree>
    <p:extLst>
      <p:ext uri="{BB962C8B-B14F-4D97-AF65-F5344CB8AC3E}">
        <p14:creationId xmlns:p14="http://schemas.microsoft.com/office/powerpoint/2010/main" val="17347926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lift my hands to believe again. You are my refuge, you are my strength. As I pour out my heart, these </a:t>
            </a:r>
          </a:p>
        </p:txBody>
      </p:sp>
    </p:spTree>
    <p:extLst>
      <p:ext uri="{BB962C8B-B14F-4D97-AF65-F5344CB8AC3E}">
        <p14:creationId xmlns:p14="http://schemas.microsoft.com/office/powerpoint/2010/main" val="28941146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Things I remember. You are faithful, God, forever. Let faith arise, Let faith arise. </a:t>
            </a:r>
            <a:r>
              <a:rPr lang="en-US" sz="4000" dirty="0" err="1">
                <a:solidFill>
                  <a:schemeClr val="bg1"/>
                </a:solidFill>
                <a:latin typeface="Arial"/>
                <a:ea typeface="+mn-lt"/>
                <a:cs typeface="+mn-lt"/>
              </a:rPr>
              <a:t>Openmy</a:t>
            </a:r>
            <a:r>
              <a:rPr lang="en-US" sz="4000" dirty="0">
                <a:solidFill>
                  <a:schemeClr val="bg1"/>
                </a:solidFill>
                <a:latin typeface="Arial"/>
                <a:ea typeface="+mn-lt"/>
                <a:cs typeface="+mn-lt"/>
              </a:rPr>
              <a:t> eyes, Open my </a:t>
            </a:r>
          </a:p>
        </p:txBody>
      </p:sp>
    </p:spTree>
    <p:extLst>
      <p:ext uri="{BB962C8B-B14F-4D97-AF65-F5344CB8AC3E}">
        <p14:creationId xmlns:p14="http://schemas.microsoft.com/office/powerpoint/2010/main" val="26400400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Eyes. I lift my hands to believe again. You are my refuge. You are my strength. As I pour out my heart. </a:t>
            </a:r>
          </a:p>
        </p:txBody>
      </p:sp>
    </p:spTree>
    <p:extLst>
      <p:ext uri="{BB962C8B-B14F-4D97-AF65-F5344CB8AC3E}">
        <p14:creationId xmlns:p14="http://schemas.microsoft.com/office/powerpoint/2010/main" val="33677130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These things I remember. You are faithful, God, forever.  And I lift up my hands to believe again.</a:t>
            </a:r>
          </a:p>
        </p:txBody>
      </p:sp>
    </p:spTree>
    <p:extLst>
      <p:ext uri="{BB962C8B-B14F-4D97-AF65-F5344CB8AC3E}">
        <p14:creationId xmlns:p14="http://schemas.microsoft.com/office/powerpoint/2010/main" val="20513062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my refuge, You are my strength. As I pour out my heart, these things I remember. You are </a:t>
            </a:r>
          </a:p>
        </p:txBody>
      </p:sp>
    </p:spTree>
    <p:extLst>
      <p:ext uri="{BB962C8B-B14F-4D97-AF65-F5344CB8AC3E}">
        <p14:creationId xmlns:p14="http://schemas.microsoft.com/office/powerpoint/2010/main" val="30934941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Faithful God. You are faithful, God, forever.</a:t>
            </a:r>
          </a:p>
          <a:p>
            <a:pPr marL="0" indent="0" algn="ctr">
              <a:buNone/>
            </a:pPr>
            <a:r>
              <a:rPr lang="en-US" sz="4000" dirty="0">
                <a:solidFill>
                  <a:schemeClr val="bg1"/>
                </a:solidFill>
                <a:latin typeface="Arial"/>
                <a:ea typeface="+mn-lt"/>
                <a:cs typeface="+mn-lt"/>
              </a:rPr>
              <a:t>Let faith arise. Let faith arise.</a:t>
            </a:r>
          </a:p>
        </p:txBody>
      </p:sp>
    </p:spTree>
    <p:extLst>
      <p:ext uri="{BB962C8B-B14F-4D97-AF65-F5344CB8AC3E}">
        <p14:creationId xmlns:p14="http://schemas.microsoft.com/office/powerpoint/2010/main" val="12115191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228600"/>
            <a:ext cx="11811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Exodus 23:14-16</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14 "Three times you shall keep a feast to Me in the year: 15 You shall keep the Feast of Unleavened Bread (you shall eat unleavened bread seven days, as I commanded you, at the time appointed in the month of </a:t>
            </a:r>
            <a:r>
              <a:rPr kumimoji="0" lang="en-US" sz="4000" b="0" i="0" u="none" strike="noStrike" kern="1200" cap="none" spc="0" normalizeH="0" baseline="0" noProof="0" dirty="0" err="1">
                <a:ln>
                  <a:noFill/>
                </a:ln>
                <a:solidFill>
                  <a:srgbClr val="FFFFFF"/>
                </a:solidFill>
                <a:effectLst/>
                <a:uLnTx/>
                <a:uFillTx/>
                <a:latin typeface="Verdana" pitchFamily="34" charset="0"/>
                <a:ea typeface="+mn-ea"/>
                <a:cs typeface="Arial" charset="0"/>
              </a:rPr>
              <a:t>Abib</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for in it you came out of Egypt; none shall appear before Me empty); </a:t>
            </a:r>
          </a:p>
        </p:txBody>
      </p:sp>
      <p:pic>
        <p:nvPicPr>
          <p:cNvPr id="4" name="Picture 3" descr="Graphical user interface&#10;&#10;Description automatically generated">
            <a:extLst>
              <a:ext uri="{FF2B5EF4-FFF2-40B4-BE49-F238E27FC236}">
                <a16:creationId xmlns:a16="http://schemas.microsoft.com/office/drawing/2014/main" id="{67B1321D-1121-4222-8D1B-675024832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7193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indent="-342900" algn="ctr">
              <a:spcBef>
                <a:spcPct val="20000"/>
              </a:spcBef>
              <a:buClr>
                <a:schemeClr val="tx2"/>
              </a:buClr>
              <a:buFontTx/>
              <a:buChar char="•"/>
              <a:defRPr/>
            </a:pPr>
            <a:endParaRPr lang="en-US" sz="4800" kern="0" dirty="0">
              <a:latin typeface="Calibri" pitchFamily="34" charset="0"/>
              <a:cs typeface="+mn-cs"/>
            </a:endParaRPr>
          </a:p>
        </p:txBody>
      </p:sp>
      <p:sp>
        <p:nvSpPr>
          <p:cNvPr id="3" name="Rectangle 3"/>
          <p:cNvSpPr txBox="1">
            <a:spLocks noChangeArrowheads="1"/>
          </p:cNvSpPr>
          <p:nvPr/>
        </p:nvSpPr>
        <p:spPr>
          <a:xfrm>
            <a:off x="2057400" y="0"/>
            <a:ext cx="8077200" cy="1905000"/>
          </a:xfrm>
          <a:prstGeom prst="rect">
            <a:avLst/>
          </a:prstGeom>
        </p:spPr>
        <p:txBody>
          <a:bodyPr/>
          <a:lstStyle/>
          <a:p>
            <a:pPr algn="ctr"/>
            <a:r>
              <a:rPr lang="en-US" sz="3200" b="1" dirty="0"/>
              <a:t>The Feast of Pentecost</a:t>
            </a:r>
            <a:endParaRPr lang="en-US" sz="3200" dirty="0"/>
          </a:p>
          <a:p>
            <a:pPr algn="ctr"/>
            <a:r>
              <a:rPr lang="en-US" sz="2800" b="1" dirty="0"/>
              <a:t>by Pastor Fee Soliven</a:t>
            </a:r>
            <a:endParaRPr lang="en-US" sz="2800" dirty="0"/>
          </a:p>
          <a:p>
            <a:pPr algn="ctr"/>
            <a:r>
              <a:rPr lang="en-US" sz="3200" b="1" dirty="0"/>
              <a:t>Exodus 23:14-16</a:t>
            </a:r>
            <a:endParaRPr lang="en-US" sz="3200" dirty="0"/>
          </a:p>
          <a:p>
            <a:pPr algn="ctr"/>
            <a:r>
              <a:rPr lang="en-US" sz="3200" b="1" dirty="0"/>
              <a:t>Sunday Morning</a:t>
            </a:r>
            <a:endParaRPr lang="en-US" sz="3200" dirty="0"/>
          </a:p>
          <a:p>
            <a:pPr algn="ctr"/>
            <a:r>
              <a:rPr lang="en-US" sz="3200" b="1" dirty="0"/>
              <a:t>May 16,2021 – Sivan 6, 5781</a:t>
            </a:r>
            <a:endParaRPr lang="en-US" sz="3200" dirty="0"/>
          </a:p>
          <a:p>
            <a:pPr marL="342900" indent="-342900" algn="ctr">
              <a:lnSpc>
                <a:spcPct val="80000"/>
              </a:lnSpc>
              <a:spcBef>
                <a:spcPct val="20000"/>
              </a:spcBef>
              <a:buClr>
                <a:schemeClr val="tx2"/>
              </a:buClr>
              <a:buFontTx/>
              <a:buChar char="•"/>
              <a:defRPr/>
            </a:pPr>
            <a:endParaRPr lang="en-US" sz="3200" kern="0" dirty="0">
              <a:cs typeface="+mn-cs"/>
            </a:endParaRPr>
          </a:p>
        </p:txBody>
      </p:sp>
      <p:pic>
        <p:nvPicPr>
          <p:cNvPr id="1026" name="Picture 2" descr="C:\Users\Placido Soliven\Desktop\power_of_pentecost_2.jpg"/>
          <p:cNvPicPr>
            <a:picLocks noChangeAspect="1" noChangeArrowheads="1"/>
          </p:cNvPicPr>
          <p:nvPr/>
        </p:nvPicPr>
        <p:blipFill>
          <a:blip r:embed="rId2" cstate="print"/>
          <a:srcRect/>
          <a:stretch>
            <a:fillRect/>
          </a:stretch>
        </p:blipFill>
        <p:spPr bwMode="auto">
          <a:xfrm>
            <a:off x="0" y="2514600"/>
            <a:ext cx="12192000" cy="4343400"/>
          </a:xfrm>
          <a:prstGeom prst="rect">
            <a:avLst/>
          </a:prstGeom>
          <a:noFill/>
        </p:spPr>
      </p:pic>
      <p:pic>
        <p:nvPicPr>
          <p:cNvPr id="6" name="Picture 5" descr="AGCF highest resolution.jpg"/>
          <p:cNvPicPr>
            <a:picLocks noChangeAspect="1"/>
          </p:cNvPicPr>
          <p:nvPr/>
        </p:nvPicPr>
        <p:blipFill>
          <a:blip r:embed="rId3" cstate="print"/>
          <a:stretch>
            <a:fillRect/>
          </a:stretch>
        </p:blipFill>
        <p:spPr>
          <a:xfrm>
            <a:off x="10871200" y="5867400"/>
            <a:ext cx="1320800" cy="99060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228600"/>
            <a:ext cx="11811000" cy="6019800"/>
          </a:xfrm>
          <a:prstGeom prst="rect">
            <a:avLst/>
          </a:prstGeom>
        </p:spPr>
        <p:txBody>
          <a:bodyPr/>
          <a:lstStyle/>
          <a:p>
            <a:pPr algn="ctr"/>
            <a:r>
              <a:rPr lang="en-US" sz="4000" b="1" u="sng" dirty="0"/>
              <a:t>Exodus 23:14-16</a:t>
            </a:r>
            <a:endParaRPr lang="en-US" sz="4000" u="sng" dirty="0"/>
          </a:p>
          <a:p>
            <a:pPr algn="ctr"/>
            <a:r>
              <a:rPr lang="en-US" sz="4000" dirty="0"/>
              <a:t>14 "Three times you shall keep a feast to Me in the year: 15 You shall keep the Feast of Unleavened Bread (you shall eat unleavened bread seven days, as I commanded you, at the time appointed in the month of </a:t>
            </a:r>
            <a:r>
              <a:rPr lang="en-US" sz="4000" dirty="0" err="1"/>
              <a:t>Abib</a:t>
            </a:r>
            <a:r>
              <a:rPr lang="en-US" sz="4000" dirty="0"/>
              <a:t>, for in it you came out of Egypt; none shall appear before Me empty);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Glorious Day. You called my name and I ran out of that Grave. Out of the darkness into your Glorious </a:t>
            </a:r>
          </a:p>
        </p:txBody>
      </p:sp>
    </p:spTree>
    <p:extLst>
      <p:ext uri="{BB962C8B-B14F-4D97-AF65-F5344CB8AC3E}">
        <p14:creationId xmlns:p14="http://schemas.microsoft.com/office/powerpoint/2010/main" val="2326729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228600"/>
            <a:ext cx="11811000" cy="6019800"/>
          </a:xfrm>
          <a:prstGeom prst="rect">
            <a:avLst/>
          </a:prstGeom>
        </p:spPr>
        <p:txBody>
          <a:bodyPr/>
          <a:lstStyle/>
          <a:p>
            <a:pPr algn="ctr"/>
            <a:r>
              <a:rPr lang="en-US" sz="4000" dirty="0"/>
              <a:t>16 and the Feast of Harvest, the </a:t>
            </a:r>
            <a:r>
              <a:rPr lang="en-US" sz="4000" dirty="0" err="1"/>
              <a:t>firstfruits</a:t>
            </a:r>
            <a:r>
              <a:rPr lang="en-US" sz="4000" dirty="0"/>
              <a:t> of your labors which you have sown in the field; and the Feast of Ingathering at the end of the year, when you have gathered in the fruit of your labors from the field.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6019800"/>
          </a:xfrm>
          <a:prstGeom prst="rect">
            <a:avLst/>
          </a:prstGeom>
        </p:spPr>
        <p:txBody>
          <a:bodyPr/>
          <a:lstStyle/>
          <a:p>
            <a:pPr algn="ctr"/>
            <a:r>
              <a:rPr lang="en-US" sz="4000" b="1" dirty="0"/>
              <a:t>Feast of Weeks, </a:t>
            </a:r>
          </a:p>
          <a:p>
            <a:pPr algn="ctr"/>
            <a:r>
              <a:rPr lang="en-US" sz="4000" b="1" dirty="0"/>
              <a:t>The Feast of Harvest, </a:t>
            </a:r>
          </a:p>
          <a:p>
            <a:pPr algn="ctr"/>
            <a:r>
              <a:rPr lang="en-US" sz="4000" b="1" dirty="0"/>
              <a:t>The Latter </a:t>
            </a:r>
            <a:r>
              <a:rPr lang="en-US" sz="4000" b="1" dirty="0" err="1"/>
              <a:t>Firstfruits</a:t>
            </a:r>
            <a:endParaRPr lang="en-US" sz="4000" dirty="0"/>
          </a:p>
          <a:p>
            <a:pPr algn="ctr"/>
            <a:r>
              <a:rPr lang="en-US" sz="4000" b="1" dirty="0"/>
              <a:t>The Feast of Pentecost </a:t>
            </a:r>
          </a:p>
          <a:p>
            <a:pPr algn="ctr"/>
            <a:r>
              <a:rPr lang="en-US" sz="4000" b="1" dirty="0"/>
              <a:t>and </a:t>
            </a:r>
          </a:p>
          <a:p>
            <a:pPr algn="ctr"/>
            <a:r>
              <a:rPr lang="en-US" sz="4000" b="1" dirty="0"/>
              <a:t>The Feast of Shavuot</a:t>
            </a: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6019800"/>
          </a:xfrm>
          <a:prstGeom prst="rect">
            <a:avLst/>
          </a:prstGeom>
        </p:spPr>
        <p:txBody>
          <a:bodyPr/>
          <a:lstStyle/>
          <a:p>
            <a:pPr algn="ctr"/>
            <a:r>
              <a:rPr lang="en-US" sz="4000" b="1" u="sng" dirty="0"/>
              <a:t>Philippians 3:20-21</a:t>
            </a:r>
            <a:endParaRPr lang="en-US" sz="4000" u="sng" dirty="0"/>
          </a:p>
          <a:p>
            <a:pPr algn="ctr"/>
            <a:r>
              <a:rPr lang="en-US" sz="4000" dirty="0"/>
              <a:t>20 For our citizenship is in heaven, from which we also eagerly wait for the Savior, the Lord Jesus Christ, 21 who will transform our lowly body that it may be conformed to His glorious body, according to the working by which He is able even to subdue all things to Himself. </a:t>
            </a:r>
          </a:p>
        </p:txBody>
      </p:sp>
      <p:pic>
        <p:nvPicPr>
          <p:cNvPr id="3" name="Picture 2" descr="Biblical Holiday Chart_001.png"/>
          <p:cNvPicPr>
            <a:picLocks noChangeAspect="1"/>
          </p:cNvPicPr>
          <p:nvPr/>
        </p:nvPicPr>
        <p:blipFill>
          <a:blip r:embed="rId2" cstate="print"/>
          <a:stretch>
            <a:fillRect/>
          </a:stretch>
        </p:blipFill>
        <p:spPr>
          <a:xfrm>
            <a:off x="0" y="0"/>
            <a:ext cx="12192000" cy="685800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defRPr/>
            </a:pPr>
            <a:r>
              <a:rPr lang="en-US" sz="4000" b="1" dirty="0">
                <a:solidFill>
                  <a:srgbClr val="FFFFFF"/>
                </a:solidFill>
              </a:rPr>
              <a:t>Feast of Weeks</a:t>
            </a:r>
            <a:endParaRPr lang="en-US" sz="4000" dirty="0">
              <a:solidFill>
                <a:srgbClr val="FFFFFF"/>
              </a:solidFill>
            </a:endParaRPr>
          </a:p>
        </p:txBody>
      </p:sp>
    </p:spTree>
    <p:extLst>
      <p:ext uri="{BB962C8B-B14F-4D97-AF65-F5344CB8AC3E}">
        <p14:creationId xmlns:p14="http://schemas.microsoft.com/office/powerpoint/2010/main" val="235816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11000" cy="5029200"/>
          </a:xfrm>
          <a:prstGeom prst="rect">
            <a:avLst/>
          </a:prstGeom>
        </p:spPr>
        <p:txBody>
          <a:bodyPr/>
          <a:lstStyle/>
          <a:p>
            <a:pPr algn="ctr"/>
            <a:r>
              <a:rPr lang="en-US" sz="4000" b="1" u="sng" dirty="0"/>
              <a:t>Leviticus 23:15-16</a:t>
            </a:r>
            <a:endParaRPr lang="en-US" sz="4000" u="sng" dirty="0"/>
          </a:p>
          <a:p>
            <a:pPr algn="ctr"/>
            <a:r>
              <a:rPr lang="en-US" sz="4000" dirty="0"/>
              <a:t>15'And you shall count for yourselves from the day after the Sabbath, from the day that you brought the sheaf of the wave offering: seven Sabbaths shall be completed. 16 Count fifty days to the day after the seventh Sabbath; then you shall offer a new grain offering to the LORD.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3208" y="282714"/>
            <a:ext cx="4945586" cy="707886"/>
          </a:xfrm>
          <a:prstGeom prst="rect">
            <a:avLst/>
          </a:prstGeom>
        </p:spPr>
        <p:txBody>
          <a:bodyPr wrap="none">
            <a:spAutoFit/>
          </a:bodyPr>
          <a:lstStyle/>
          <a:p>
            <a:pPr lvl="0" algn="ctr">
              <a:defRPr/>
            </a:pPr>
            <a:r>
              <a:rPr lang="en-US" sz="4000" b="1" dirty="0">
                <a:solidFill>
                  <a:srgbClr val="FFFFFF"/>
                </a:solidFill>
              </a:rPr>
              <a:t>Latter </a:t>
            </a:r>
            <a:r>
              <a:rPr lang="en-US" sz="4000" b="1" dirty="0" err="1">
                <a:solidFill>
                  <a:srgbClr val="FFFFFF"/>
                </a:solidFill>
              </a:rPr>
              <a:t>Firstfruits</a:t>
            </a:r>
            <a:endParaRPr lang="en-US" sz="4000" dirty="0">
              <a:solidFill>
                <a:srgbClr val="FFFFFF"/>
              </a:solidFill>
            </a:endParaRPr>
          </a:p>
        </p:txBody>
      </p:sp>
    </p:spTree>
    <p:extLst>
      <p:ext uri="{BB962C8B-B14F-4D97-AF65-F5344CB8AC3E}">
        <p14:creationId xmlns:p14="http://schemas.microsoft.com/office/powerpoint/2010/main" val="36295744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lacido Soliven\Desktop\Heston-tablets-Commandment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algn="ctr"/>
            <a:r>
              <a:rPr lang="en-US" sz="4000" b="1" u="sng" dirty="0"/>
              <a:t>Acts 2:14-21</a:t>
            </a:r>
            <a:endParaRPr lang="en-US" sz="4000" u="sng" dirty="0"/>
          </a:p>
          <a:p>
            <a:pPr algn="ctr"/>
            <a:r>
              <a:rPr lang="en-US" sz="4000" dirty="0"/>
              <a:t>14 But Peter, standing up with the eleven, raised his voice and said to them, "Men of Judea and all who dwell in Jerusalem, let this be known to you, and heed my words. 15 For these are not drunk, as you suppose, since it is only the third hour of the day. 16 But this is what was spoken by the prophet Joel: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algn="ctr"/>
            <a:r>
              <a:rPr lang="en-US" sz="4000" dirty="0"/>
              <a:t>17'And it shall come to pass in the last days, says God, That I will pour out of My Spirit on all flesh; Your sons and your daughters shall prophesy, Your young men shall see visions, Your old men shall dream dreams. 18 And on My menservants and on My maidservants I will pour out My Spirit in those days; And they shall prophesy.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304800"/>
            <a:ext cx="11887200" cy="5029200"/>
          </a:xfrm>
          <a:prstGeom prst="rect">
            <a:avLst/>
          </a:prstGeom>
        </p:spPr>
        <p:txBody>
          <a:bodyPr/>
          <a:lstStyle/>
          <a:p>
            <a:pPr algn="ctr"/>
            <a:r>
              <a:rPr lang="en-US" sz="4000" dirty="0"/>
              <a:t>19 I will show wonders in heaven above And signs in the earth beneath: Blood and fire and vapor of smoke. 20 The sun shall be turned into darkness, And the moon into blood, Before the coming of the great and awesome day of the LORD. 21 And it shall come to pass That whoever calls on the name of the LORD Shall be saved.'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Day. I needed Rescue My sin was heavy. But chains break at the weight of your Glory. I needed shelter</a:t>
            </a:r>
          </a:p>
        </p:txBody>
      </p:sp>
    </p:spTree>
    <p:extLst>
      <p:ext uri="{BB962C8B-B14F-4D97-AF65-F5344CB8AC3E}">
        <p14:creationId xmlns:p14="http://schemas.microsoft.com/office/powerpoint/2010/main" val="7758234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486400"/>
          </a:xfrm>
          <a:prstGeom prst="rect">
            <a:avLst/>
          </a:prstGeom>
        </p:spPr>
        <p:txBody>
          <a:bodyPr/>
          <a:lstStyle/>
          <a:p>
            <a:pPr algn="ctr"/>
            <a:r>
              <a:rPr lang="en-US" sz="4000" b="1" dirty="0"/>
              <a:t>1. Pentecost serves as a reminder that God grants His Holy Spirit to the </a:t>
            </a:r>
            <a:r>
              <a:rPr lang="en-US" sz="4000" b="1" dirty="0" err="1"/>
              <a:t>FirstFruits</a:t>
            </a:r>
            <a:r>
              <a:rPr lang="en-US" sz="4000" b="1" dirty="0"/>
              <a:t> of His Spiritual Harvest.</a:t>
            </a:r>
            <a:endParaRPr lang="en-US" sz="4000" dirty="0"/>
          </a:p>
          <a:p>
            <a:pPr algn="ctr"/>
            <a:r>
              <a:rPr lang="en-US" sz="4000" b="1" dirty="0"/>
              <a: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6019800"/>
          </a:xfrm>
          <a:prstGeom prst="rect">
            <a:avLst/>
          </a:prstGeom>
        </p:spPr>
        <p:txBody>
          <a:bodyPr/>
          <a:lstStyle/>
          <a:p>
            <a:pPr algn="ctr"/>
            <a:r>
              <a:rPr lang="en-US" sz="4000" b="1" u="sng" dirty="0"/>
              <a:t>Philippians 3:20-21</a:t>
            </a:r>
            <a:endParaRPr lang="en-US" sz="4000" u="sng" dirty="0"/>
          </a:p>
          <a:p>
            <a:pPr algn="ctr"/>
            <a:r>
              <a:rPr lang="en-US" sz="4000" dirty="0"/>
              <a:t>20 For our citizenship is in heaven, from which we also eagerly wait for the Savior, the Lord Jesus Christ, 21 who will transform our lowly body that it may be conformed to His glorious body, according to the working by which He is able even to subdue all things to Himself. </a:t>
            </a:r>
          </a:p>
        </p:txBody>
      </p:sp>
      <p:pic>
        <p:nvPicPr>
          <p:cNvPr id="3" name="Picture 2" descr="Biblical Holiday Chart_001.png"/>
          <p:cNvPicPr>
            <a:picLocks noChangeAspect="1"/>
          </p:cNvPicPr>
          <p:nvPr/>
        </p:nvPicPr>
        <p:blipFill>
          <a:blip r:embed="rId2" cstate="print"/>
          <a:stretch>
            <a:fillRect/>
          </a:stretch>
        </p:blipFill>
        <p:spPr>
          <a:xfrm>
            <a:off x="0" y="0"/>
            <a:ext cx="12192000" cy="6858000"/>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81000" y="228600"/>
            <a:ext cx="11430000" cy="5029200"/>
          </a:xfrm>
          <a:prstGeom prst="rect">
            <a:avLst/>
          </a:prstGeom>
        </p:spPr>
        <p:txBody>
          <a:bodyPr/>
          <a:lstStyle/>
          <a:p>
            <a:pPr algn="ctr"/>
            <a:r>
              <a:rPr lang="en-US" sz="4000" b="1" u="sng" dirty="0"/>
              <a:t>Exodus 23:16</a:t>
            </a:r>
            <a:endParaRPr lang="en-US" sz="4000" u="sng" dirty="0"/>
          </a:p>
          <a:p>
            <a:pPr algn="ctr"/>
            <a:r>
              <a:rPr lang="en-US" sz="4000" dirty="0"/>
              <a:t>16 and the Feast of Harvest, the </a:t>
            </a:r>
            <a:r>
              <a:rPr lang="en-US" sz="4000" dirty="0" err="1"/>
              <a:t>firstfruits</a:t>
            </a:r>
            <a:r>
              <a:rPr lang="en-US" sz="4000" dirty="0"/>
              <a:t> of your labors which you have sown in the field; and the Feast of Ingathering at the end of the year, when you have gathered in the fruit of your labors from the field.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381000"/>
            <a:ext cx="11658600" cy="5029200"/>
          </a:xfrm>
          <a:prstGeom prst="rect">
            <a:avLst/>
          </a:prstGeom>
        </p:spPr>
        <p:txBody>
          <a:bodyPr/>
          <a:lstStyle/>
          <a:p>
            <a:pPr algn="ctr"/>
            <a:r>
              <a:rPr lang="en-US" sz="4000" b="1" u="sng" dirty="0"/>
              <a:t>Numbers 28:26</a:t>
            </a:r>
            <a:endParaRPr lang="en-US" sz="4000" u="sng" dirty="0"/>
          </a:p>
          <a:p>
            <a:pPr algn="ctr"/>
            <a:r>
              <a:rPr lang="en-US" sz="4000" dirty="0"/>
              <a:t>26'Also on the day of the </a:t>
            </a:r>
            <a:r>
              <a:rPr lang="en-US" sz="4000" dirty="0" err="1"/>
              <a:t>firstfruits</a:t>
            </a:r>
            <a:r>
              <a:rPr lang="en-US" sz="4000" dirty="0"/>
              <a:t>, when you bring a new grain offering to the LORD at your </a:t>
            </a:r>
            <a:r>
              <a:rPr lang="en-US" sz="4000" b="1" u="sng" dirty="0"/>
              <a:t>Feast</a:t>
            </a:r>
            <a:r>
              <a:rPr lang="en-US" sz="4000" dirty="0"/>
              <a:t> of Weeks, you shall have a holy </a:t>
            </a:r>
            <a:r>
              <a:rPr lang="en-US" sz="4000" b="1" u="sng" dirty="0"/>
              <a:t>Convocation</a:t>
            </a: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228600" y="381000"/>
            <a:ext cx="11658600" cy="5029200"/>
          </a:xfrm>
          <a:prstGeom prst="rect">
            <a:avLst/>
          </a:prstGeom>
        </p:spPr>
        <p:txBody>
          <a:bodyPr/>
          <a:lstStyle/>
          <a:p>
            <a:pPr algn="ctr"/>
            <a:r>
              <a:rPr lang="en-US" sz="4000" dirty="0"/>
              <a:t>The Hebrew word for </a:t>
            </a:r>
            <a:r>
              <a:rPr lang="en-US" sz="4000" u="sng" dirty="0"/>
              <a:t>Feasts</a:t>
            </a:r>
            <a:r>
              <a:rPr lang="en-US" sz="4000" dirty="0"/>
              <a:t> is also </a:t>
            </a:r>
            <a:r>
              <a:rPr lang="en-US" sz="4000" b="1" dirty="0"/>
              <a:t>MOED</a:t>
            </a:r>
            <a:r>
              <a:rPr lang="en-US" sz="4000" dirty="0"/>
              <a:t> meaning appointed times.</a:t>
            </a:r>
          </a:p>
          <a:p>
            <a:pPr algn="ctr"/>
            <a:endParaRPr lang="en-US" sz="4000" dirty="0"/>
          </a:p>
          <a:p>
            <a:pPr algn="ctr"/>
            <a:r>
              <a:rPr lang="en-US" sz="4000" dirty="0"/>
              <a:t>The Hebrew word for </a:t>
            </a:r>
            <a:r>
              <a:rPr lang="en-US" sz="4000" u="sng" dirty="0"/>
              <a:t>convocation</a:t>
            </a:r>
            <a:r>
              <a:rPr lang="en-US" sz="4000" dirty="0"/>
              <a:t> is </a:t>
            </a:r>
            <a:r>
              <a:rPr lang="en-US" sz="4000" b="1" dirty="0"/>
              <a:t>MIQRA</a:t>
            </a:r>
            <a:r>
              <a:rPr lang="en-US" sz="4000" dirty="0"/>
              <a:t> meaning a dress rehearsal.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04800"/>
            <a:ext cx="9144000" cy="5943600"/>
          </a:xfrm>
          <a:prstGeom prst="rect">
            <a:avLst/>
          </a:prstGeom>
        </p:spPr>
        <p:txBody>
          <a:bodyPr/>
          <a:lstStyle/>
          <a:p>
            <a:pPr algn="ctr"/>
            <a:r>
              <a:rPr lang="en-US" sz="4000" b="1" u="sng" dirty="0"/>
              <a:t>Pentecost</a:t>
            </a:r>
            <a:r>
              <a:rPr lang="en-US" sz="4000" dirty="0"/>
              <a:t> </a:t>
            </a:r>
          </a:p>
          <a:p>
            <a:pPr algn="ctr"/>
            <a:r>
              <a:rPr lang="en-US" sz="4000" dirty="0"/>
              <a:t>( </a:t>
            </a:r>
            <a:r>
              <a:rPr lang="en-US" sz="4000" dirty="0" err="1"/>
              <a:t>Pentekostos</a:t>
            </a:r>
            <a:r>
              <a:rPr lang="en-US" sz="4000" dirty="0"/>
              <a:t> in the original), which means "fiftieth"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dirty="0"/>
              <a:t>2. The Gift of Pentecost:</a:t>
            </a:r>
            <a:r>
              <a:rPr lang="en-US" sz="4000" dirty="0"/>
              <a:t> </a:t>
            </a:r>
            <a:r>
              <a:rPr lang="en-US" sz="4000" b="1" dirty="0"/>
              <a:t>the Holy Spirit</a:t>
            </a: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11000" cy="5029200"/>
          </a:xfrm>
          <a:prstGeom prst="rect">
            <a:avLst/>
          </a:prstGeom>
        </p:spPr>
        <p:txBody>
          <a:bodyPr/>
          <a:lstStyle/>
          <a:p>
            <a:pPr algn="ctr"/>
            <a:r>
              <a:rPr lang="en-US" sz="4000" b="1" u="sng" dirty="0"/>
              <a:t>Acts 1:12-15</a:t>
            </a:r>
            <a:endParaRPr lang="en-US" sz="4000" u="sng" dirty="0"/>
          </a:p>
          <a:p>
            <a:pPr algn="ctr"/>
            <a:r>
              <a:rPr lang="en-US" sz="4000" dirty="0"/>
              <a:t>12 Then they returned to Jerusalem from the mount called Olivet, which is near Jerusalem, a Sabbath day's journey. 13 And when they had entered, they went up into the upper room where they were staying: Peter, James, John, and Andrew; Philip and Thomas; Bartholomew and Matthew; James the son of </a:t>
            </a:r>
            <a:r>
              <a:rPr lang="en-US" sz="4000" dirty="0" err="1"/>
              <a:t>Alphaeus</a:t>
            </a:r>
            <a:r>
              <a:rPr lang="en-US" sz="4000" dirty="0"/>
              <a:t> and Simon the Zealot; and Judas the son of James.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734800" cy="5029200"/>
          </a:xfrm>
          <a:prstGeom prst="rect">
            <a:avLst/>
          </a:prstGeom>
        </p:spPr>
        <p:txBody>
          <a:bodyPr/>
          <a:lstStyle/>
          <a:p>
            <a:pPr algn="ctr"/>
            <a:r>
              <a:rPr lang="en-US" sz="4000" dirty="0"/>
              <a:t>14 These all continued with one accord in prayer and supplication, with the women and Mary the mother of Jesus, and with His brothers. 15 And in those days Peter stood up in the midst of the disciples (altogether the number of names was about a hundred and twenty)...</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228600"/>
            <a:ext cx="11658600" cy="5029200"/>
          </a:xfrm>
          <a:prstGeom prst="rect">
            <a:avLst/>
          </a:prstGeom>
        </p:spPr>
        <p:txBody>
          <a:bodyPr/>
          <a:lstStyle/>
          <a:p>
            <a:pPr algn="ctr"/>
            <a:r>
              <a:rPr lang="en-US" sz="4000" b="1" u="sng" dirty="0"/>
              <a:t>Acts 2:1-4</a:t>
            </a:r>
            <a:endParaRPr lang="en-US" sz="4000" u="sng" dirty="0"/>
          </a:p>
          <a:p>
            <a:pPr algn="ctr"/>
            <a:r>
              <a:rPr lang="en-US" sz="4000" dirty="0"/>
              <a:t>1 "Now when the Day of Pentecost had fully come, they were all with one accord in one place.  2 And suddenly there came a sound from heaven, as of a rushing mighty wind, and it filled the whole house where they were sitting.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8045</TotalTime>
  <Words>3750</Words>
  <Application>Microsoft Office PowerPoint</Application>
  <PresentationFormat>Widescreen</PresentationFormat>
  <Paragraphs>186</Paragraphs>
  <Slides>129</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129</vt:i4>
      </vt:variant>
    </vt:vector>
  </HeadingPairs>
  <TitlesOfParts>
    <vt:vector size="138" baseType="lpstr">
      <vt:lpstr>Arial</vt:lpstr>
      <vt:lpstr>Calibri</vt:lpstr>
      <vt:lpstr>Calibri Light</vt:lpstr>
      <vt:lpstr>Constantia</vt:lpstr>
      <vt:lpstr>Verdana</vt:lpstr>
      <vt:lpstr>Wingdings 2</vt:lpstr>
      <vt:lpstr>1_Mountain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533</cp:revision>
  <dcterms:created xsi:type="dcterms:W3CDTF">2009-08-18T08:19:59Z</dcterms:created>
  <dcterms:modified xsi:type="dcterms:W3CDTF">2021-05-14T21:36:31Z</dcterms:modified>
</cp:coreProperties>
</file>