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5"/>
  </p:notesMasterIdLst>
  <p:handoutMasterIdLst>
    <p:handoutMasterId r:id="rId56"/>
  </p:handoutMasterIdLst>
  <p:sldIdLst>
    <p:sldId id="976" r:id="rId3"/>
    <p:sldId id="826" r:id="rId4"/>
    <p:sldId id="464" r:id="rId5"/>
    <p:sldId id="833" r:id="rId6"/>
    <p:sldId id="465" r:id="rId7"/>
    <p:sldId id="373" r:id="rId8"/>
    <p:sldId id="1011" r:id="rId9"/>
    <p:sldId id="978" r:id="rId10"/>
    <p:sldId id="977" r:id="rId11"/>
    <p:sldId id="374" r:id="rId12"/>
    <p:sldId id="979" r:id="rId13"/>
    <p:sldId id="375" r:id="rId14"/>
    <p:sldId id="981" r:id="rId15"/>
    <p:sldId id="997" r:id="rId16"/>
    <p:sldId id="980" r:id="rId17"/>
    <p:sldId id="1010" r:id="rId18"/>
    <p:sldId id="985" r:id="rId19"/>
    <p:sldId id="984" r:id="rId20"/>
    <p:sldId id="983" r:id="rId21"/>
    <p:sldId id="982" r:id="rId22"/>
    <p:sldId id="376" r:id="rId23"/>
    <p:sldId id="987" r:id="rId24"/>
    <p:sldId id="986" r:id="rId25"/>
    <p:sldId id="377" r:id="rId26"/>
    <p:sldId id="989" r:id="rId27"/>
    <p:sldId id="988" r:id="rId28"/>
    <p:sldId id="378" r:id="rId29"/>
    <p:sldId id="992" r:id="rId30"/>
    <p:sldId id="993" r:id="rId31"/>
    <p:sldId id="995" r:id="rId32"/>
    <p:sldId id="994" r:id="rId33"/>
    <p:sldId id="996" r:id="rId34"/>
    <p:sldId id="998" r:id="rId35"/>
    <p:sldId id="999" r:id="rId36"/>
    <p:sldId id="1005" r:id="rId37"/>
    <p:sldId id="1006" r:id="rId38"/>
    <p:sldId id="1009" r:id="rId39"/>
    <p:sldId id="1008" r:id="rId40"/>
    <p:sldId id="1007" r:id="rId41"/>
    <p:sldId id="1004" r:id="rId42"/>
    <p:sldId id="1003" r:id="rId43"/>
    <p:sldId id="1002" r:id="rId44"/>
    <p:sldId id="1001" r:id="rId45"/>
    <p:sldId id="1000" r:id="rId46"/>
    <p:sldId id="969" r:id="rId47"/>
    <p:sldId id="970" r:id="rId48"/>
    <p:sldId id="971" r:id="rId49"/>
    <p:sldId id="972" r:id="rId50"/>
    <p:sldId id="973" r:id="rId51"/>
    <p:sldId id="974" r:id="rId52"/>
    <p:sldId id="975" r:id="rId53"/>
    <p:sldId id="852" r:id="rId5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Often this pattern is repeated in churches. Great speakers and teachers gather a following, and soon a church is flourishing. It is alive, vital, and effective. Lives are being changed and people led into the Kingdom. But when this person leaves or dies, with him or her goes the drive and the heart of the organization.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People flocked to hear Paul’s teaching. Educated, articulate, motivated, and filled with the Holy Spirit, this man of God faithfully proclaimed the Good News throughout the Roman Empire; lives were changed and churches begun.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Paul knew that the church must be built on Christ, not on a person. And he knew that eventually he would not be there to build, encourage, discipline, and teach. So he trained young pastors to assume leadership in the churches after he was gone.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urged them to center their lives and preaching on the Word of God and to train others to carry on the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things that you have heard from me among many witnesses, commit these to faithful men who will be able to teach others also”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40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2:1-3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Then after fourteen years I went up again to Jerusalem with Barnabas, and also took Titus with me. 2 And I went up by revelation, and communicated to them that gospel which I preach among the Gentiles, but privately to those who were of reputation, lest by any means I might run, or had run, in vain. 3 Yet not even Titus who was with me, being a Greek, was compelled to be circumcised.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203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7:5-16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indeed, when we came to Macedonia, our flesh had no rest, but we were troubled on every side. Outside were conflicts, inside were fears. 6 Nevertheless God, who comforts the downcast, comforted us by the coming of Titus,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not only by his coming, but also by the consolation with which he was comforted in you, when he told us of your earnest desire, your mourning, your zeal for me, so that I rejoiced even more. 8 For even if I made you sorry with my letter, I do not regret it; though I did regret it. For I perceive that the same epistle made you sorry, though only for a while.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Now I rejoice, not that you were made sorry, but that your sorrow led to repentance. For you were made sorry in a godly manner, that you might suffer loss from us in nothing. 10 For godly sorrow produces repentance leading to salvation, not to be regretted; but the sorrow of the world produces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a:effectLst/>
                <a:latin typeface="Verdana" panose="020B0604030504040204" pitchFamily="34" charset="0"/>
                <a:ea typeface="Calibri" panose="020F0502020204030204" pitchFamily="34" charset="0"/>
                <a:cs typeface="Times New Roman" panose="02020603050405020304" pitchFamily="18" charset="0"/>
              </a:rPr>
              <a:t>Introduction </a:t>
            </a:r>
            <a:r>
              <a:rPr lang="en-US" sz="3200" b="1">
                <a:ea typeface="Calibri" panose="020F0502020204030204" pitchFamily="34" charset="0"/>
                <a:cs typeface="Times New Roman" panose="02020603050405020304" pitchFamily="18" charset="0"/>
              </a:rPr>
              <a:t>to</a:t>
            </a:r>
            <a:r>
              <a:rPr lang="en-US" sz="3200" b="1">
                <a:effectLst/>
                <a:latin typeface="Verdana" panose="020B0604030504040204" pitchFamily="34" charset="0"/>
                <a:ea typeface="Calibri" panose="020F0502020204030204" pitchFamily="34" charset="0"/>
                <a:cs typeface="Times New Roman" panose="02020603050405020304" pitchFamily="18" charset="0"/>
              </a:rPr>
              <a:t>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The Book of Titus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Titus 1:1-5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10;&#10;Description automatically generated">
            <a:extLst>
              <a:ext uri="{FF2B5EF4-FFF2-40B4-BE49-F238E27FC236}">
                <a16:creationId xmlns:a16="http://schemas.microsoft.com/office/drawing/2014/main" id="{A9DB454A-ECFE-82C5-CE69-E12F44D28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6140"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For observe this very thing, that you sorrowed in a godly manner: What diligence it produced in you, what clearing of yourselves, what indignation, what fear, what vehement desire, what zeal, what vindication! In all things you proved yourselves to be clear in this matter.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although I wrote to you, I did not do it for the sake of him who had done the wrong, nor for the sake of him who suffered wrong, but that our care for you in the sight of God might appear to you.13 Therefore we have been comforted in your comfort. And we rejoiced exceedingly more for the joy of Titus, because his spirit has been refreshed by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if in anything I have boasted to him about you, I am not ashamed. But as we spoke all things to you in truth, even so our boasting to Titus was found true. 15 And his affections are greater for you as he remembers the obedience of you all, how with fear and trembling you received him. 16 Therefore I rejoice that I have confidence in you in everything.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 begins with a longer than usual greeting and introduction, outlining the leadership progression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Paul, a bondservant of God and an apostle of Jesus Christ, according to the faith of God's elect and the acknowledgment of the truth which accords with godliness, 2 in hope of eternal life which God, who cannot lie, promised before time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has in due time manifested His word through preaching, which was committed to me according to the commandment of God our Savior; 4 To Titus, a true son in our common faith: Grace, mercy, and peace from God the Father and the Lord Jesus Christ our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For this reason I left you in Crete, that you should set in order the things that are lacking, and appoint elders in every city as I commanded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Paul, a bondservant of God and an apostle of Jesus Christ, according to the faith of God's elect and the acknowledgment of the truth which accords with godliness,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927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advise Titus in his responsibility of supervising the Churches on the island of Crete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 7 And the men who journeyed with him stood speechless, hearing a voice but seeing no one. 8 Then Saul arose from the ground, and when his eyes were opened he saw no one. But they led him by the hand and brought him into Damascus.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4084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was three days without sight, and neither ate nor drank. 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9100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in a vision he has seen a man named Ananias coming in and putting his hand on him, so that he might receive his sight." 13 Then Ananias answered, "Lord, I have heard from many about this man, how much harm he has done to Your saints in Jerusalem. 14 And here he has authority from the chief priests to bind all who call on Your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215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the Lord said to him, "Go, for he is a chosen vessel of Mine to bear My name before Gentiles, kings, and the children of Israel. 16 For I will show him how many things he must suffer for My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61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in hope of eternal life which God, who cannot lie, promised before time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947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679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but has in due time manifested His word through preaching, which was committed to me according to the commandment of God our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6940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when we were still without strength, in due time Christ died for the ungodly”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083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when the fullness of the time had come, God sent forth His Son, born of a woman, born under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681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having made known to us the mystery of His will, according to His good pleasure which He purposed in Himself, 10 that in the dispensation of the fullness of the times He might gather together in one all things in Christ, both which are in heaven and which are on earth--in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01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Author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The Apostle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 Him also we have obtained an inheritance, being predestined according to the purpose of Him who works all things according to the counsel of His will, 12 that we who first trusted in Christ should be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3992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gave Himself a ransom for all, to be testified in due time”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2569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To Titus, a true son in our common faith: Grace, mercy, and peace from God the Father and the Lord Jesus Christ our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383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For this reason I left you in Crete, that you should set in order the things that are lacking, and appoint elders in every city as I commanded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5589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when they had appointed elders in every church, and prayed with fasting,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552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Audience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Titus, a Greek, probably converted to Christ through Paul’s ministry. Titus had become Paul’s special representative to the island of Crete and all believers everywhere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Date Written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Approximately A. D. 64, around the same time 1 Timothy was written probably from Macedonia when Paul traveled between his Roman imprisonments.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Setting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sent Titus to organize and oversee the Churches on the island of Crete. </a:t>
            </a:r>
            <a:r>
              <a:rPr lang="en-US" sz="4000">
                <a:effectLst/>
                <a:latin typeface="Verdana" panose="020B0604030504040204" pitchFamily="34" charset="0"/>
                <a:ea typeface="Calibri" panose="020F0502020204030204" pitchFamily="34" charset="0"/>
                <a:cs typeface="Times New Roman" panose="02020603050405020304" pitchFamily="18" charset="0"/>
              </a:rPr>
              <a:t>This letter tells Titus how to do this job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61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Key Verse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reason I left you in Crete, that you should set in order the things that are lacking, and appoint elders in every city as I commanded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Introduction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VACUUM produced when a strong leader departs can devastate a movement, organization, or institution. Having been dependent on his or her skill, style, and personality, associates and subordinates flounder or vie for control. Soon efficiency and vitality are lost, and decline and demise follow.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9890</TotalTime>
  <Words>2683</Words>
  <Application>Microsoft Office PowerPoint</Application>
  <PresentationFormat>Widescreen</PresentationFormat>
  <Paragraphs>302</Paragraphs>
  <Slides>52</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684</cp:revision>
  <dcterms:created xsi:type="dcterms:W3CDTF">2009-08-18T08:19:59Z</dcterms:created>
  <dcterms:modified xsi:type="dcterms:W3CDTF">2022-10-26T21:38:18Z</dcterms:modified>
</cp:coreProperties>
</file>