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Lst>
  <p:notesMasterIdLst>
    <p:notesMasterId r:id="rId61"/>
  </p:notesMasterIdLst>
  <p:sldIdLst>
    <p:sldId id="961" r:id="rId4"/>
    <p:sldId id="698" r:id="rId5"/>
    <p:sldId id="258" r:id="rId6"/>
    <p:sldId id="790" r:id="rId7"/>
    <p:sldId id="793" r:id="rId8"/>
    <p:sldId id="259" r:id="rId9"/>
    <p:sldId id="920" r:id="rId10"/>
    <p:sldId id="617" r:id="rId11"/>
    <p:sldId id="616" r:id="rId12"/>
    <p:sldId id="260" r:id="rId13"/>
    <p:sldId id="789" r:id="rId14"/>
    <p:sldId id="518" r:id="rId15"/>
    <p:sldId id="704" r:id="rId16"/>
    <p:sldId id="706" r:id="rId17"/>
    <p:sldId id="874" r:id="rId18"/>
    <p:sldId id="875" r:id="rId19"/>
    <p:sldId id="876" r:id="rId20"/>
    <p:sldId id="877" r:id="rId21"/>
    <p:sldId id="878" r:id="rId22"/>
    <p:sldId id="879" r:id="rId23"/>
    <p:sldId id="709" r:id="rId24"/>
    <p:sldId id="708" r:id="rId25"/>
    <p:sldId id="519" r:id="rId26"/>
    <p:sldId id="520" r:id="rId27"/>
    <p:sldId id="522" r:id="rId28"/>
    <p:sldId id="523" r:id="rId29"/>
    <p:sldId id="524" r:id="rId30"/>
    <p:sldId id="614" r:id="rId31"/>
    <p:sldId id="717" r:id="rId32"/>
    <p:sldId id="666" r:id="rId33"/>
    <p:sldId id="713" r:id="rId34"/>
    <p:sldId id="718" r:id="rId35"/>
    <p:sldId id="719" r:id="rId36"/>
    <p:sldId id="720" r:id="rId37"/>
    <p:sldId id="722" r:id="rId38"/>
    <p:sldId id="723" r:id="rId39"/>
    <p:sldId id="726" r:id="rId40"/>
    <p:sldId id="882" r:id="rId41"/>
    <p:sldId id="883" r:id="rId42"/>
    <p:sldId id="884" r:id="rId43"/>
    <p:sldId id="885" r:id="rId44"/>
    <p:sldId id="921" r:id="rId45"/>
    <p:sldId id="922" r:id="rId46"/>
    <p:sldId id="923" r:id="rId47"/>
    <p:sldId id="924" r:id="rId48"/>
    <p:sldId id="955" r:id="rId49"/>
    <p:sldId id="956" r:id="rId50"/>
    <p:sldId id="957" r:id="rId51"/>
    <p:sldId id="969" r:id="rId52"/>
    <p:sldId id="970" r:id="rId53"/>
    <p:sldId id="971" r:id="rId54"/>
    <p:sldId id="972" r:id="rId55"/>
    <p:sldId id="973" r:id="rId56"/>
    <p:sldId id="974" r:id="rId57"/>
    <p:sldId id="975" r:id="rId58"/>
    <p:sldId id="1597" r:id="rId59"/>
    <p:sldId id="96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4660"/>
  </p:normalViewPr>
  <p:slideViewPr>
    <p:cSldViewPr>
      <p:cViewPr varScale="1">
        <p:scale>
          <a:sx n="106" d="100"/>
          <a:sy n="106" d="100"/>
        </p:scale>
        <p:origin x="54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9/1/2024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28</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59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19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259114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187598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282529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41904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93706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613660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8015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82887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563520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2769661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710393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3859768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45553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778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971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6326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2120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2706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17815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74200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165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9559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78864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023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300440668"/>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51800151"/>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335643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11000" cy="5632311"/>
          </a:xfrm>
          <a:prstGeom prst="rect">
            <a:avLst/>
          </a:prstGeom>
        </p:spPr>
        <p:txBody>
          <a:bodyPr wrap="square">
            <a:spAutoFit/>
          </a:bodyPr>
          <a:lstStyle/>
          <a:p>
            <a:pPr algn="ctr"/>
            <a:r>
              <a:rPr lang="en-US" sz="4000" b="1" u="sng" dirty="0"/>
              <a:t>Matthew 14:22-23</a:t>
            </a:r>
            <a:endParaRPr lang="en-US" sz="4000" u="sng" dirty="0"/>
          </a:p>
          <a:p>
            <a:pPr algn="ctr"/>
            <a:r>
              <a:rPr lang="en-US" sz="4000" dirty="0"/>
              <a:t>22 Immediately Jesus made His disciples get into the boat and go before Him to the other side, while He sent the multitudes away. 23 And when He had sent the multitudes away, He went up on the mountain by Himself to pray. Now when evening came, He was alone there.</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739"/>
            <a:ext cx="11811000" cy="6247864"/>
          </a:xfrm>
          <a:prstGeom prst="rect">
            <a:avLst/>
          </a:prstGeom>
        </p:spPr>
        <p:txBody>
          <a:bodyPr wrap="square">
            <a:spAutoFit/>
          </a:bodyPr>
          <a:lstStyle/>
          <a:p>
            <a:pPr algn="ctr"/>
            <a:r>
              <a:rPr lang="en-US" sz="4000" dirty="0">
                <a:solidFill>
                  <a:prstClr val="black"/>
                </a:solidFill>
                <a:latin typeface="Calibri"/>
              </a:rPr>
              <a:t> </a:t>
            </a:r>
            <a:r>
              <a:rPr lang="en-US" sz="4000" dirty="0"/>
              <a:t> </a:t>
            </a:r>
            <a:r>
              <a:rPr lang="en-US" sz="4000" b="1" u="sng" dirty="0"/>
              <a:t>Galatians 1:15-17</a:t>
            </a:r>
            <a:endParaRPr lang="en-US" sz="4000" u="sng" dirty="0"/>
          </a:p>
          <a:p>
            <a:pPr algn="ctr"/>
            <a:r>
              <a:rPr lang="en-US" sz="4000" dirty="0"/>
              <a:t>15 But then something happened! For even before I was born, God had chosen me to be his and called me-what kindness and grace- 16 to reveal his Son within me so that I could go to the Gentiles and show them the Good News about Jesus. When all this happened to me I didn't go at once and talk it over with anyone else; </a:t>
            </a:r>
          </a:p>
          <a:p>
            <a:pPr algn="ctr"/>
            <a:r>
              <a:rPr lang="en-US" sz="4000" dirty="0"/>
              <a:t> </a:t>
            </a: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734800" cy="28407777"/>
          </a:xfrm>
          <a:prstGeom prst="rect">
            <a:avLst/>
          </a:prstGeom>
        </p:spPr>
        <p:txBody>
          <a:bodyPr wrap="square">
            <a:spAutoFit/>
          </a:bodyPr>
          <a:lstStyle/>
          <a:p>
            <a:pPr algn="ctr"/>
            <a:r>
              <a:rPr lang="en-US" sz="4000" dirty="0"/>
              <a:t>17 I didn't go up to Jerusalem to consult with those who were apostles before I was. No, I went away into the deserts of Arabia and then came back to the city of Damascus. </a:t>
            </a: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2554545"/>
          </a:xfrm>
          <a:prstGeom prst="rect">
            <a:avLst/>
          </a:prstGeom>
        </p:spPr>
        <p:txBody>
          <a:bodyPr wrap="square">
            <a:spAutoFit/>
          </a:bodyPr>
          <a:lstStyle/>
          <a:p>
            <a:pPr algn="ctr"/>
            <a:r>
              <a:rPr lang="en-US" sz="4000" b="1" dirty="0"/>
              <a:t>1. The Practice of Solitude </a:t>
            </a:r>
            <a:endParaRPr lang="en-US" sz="4000" dirty="0"/>
          </a:p>
          <a:p>
            <a:pPr algn="ctr"/>
            <a:r>
              <a:rPr lang="en-US" sz="4000" b="1" dirty="0"/>
              <a:t> </a:t>
            </a:r>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4401205"/>
          </a:xfrm>
          <a:prstGeom prst="rect">
            <a:avLst/>
          </a:prstGeom>
        </p:spPr>
        <p:txBody>
          <a:bodyPr wrap="square">
            <a:spAutoFit/>
          </a:bodyPr>
          <a:lstStyle/>
          <a:p>
            <a:pPr algn="ctr"/>
            <a:r>
              <a:rPr lang="en-US" sz="4000" b="1" u="sng" dirty="0"/>
              <a:t>Psalm 51:1-13</a:t>
            </a:r>
            <a:endParaRPr lang="en-US" sz="4000" u="sng" dirty="0"/>
          </a:p>
          <a:p>
            <a:pPr algn="ctr"/>
            <a:r>
              <a:rPr lang="en-US" sz="4000" dirty="0"/>
              <a:t>1 Have mercy upon me, O God, According to Your lovingkindness; According to the multitude of Your tender mercies, Blot out my transgressions. 2 Wash me thoroughly from my iniquity, And cleanse me from my sin.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3785652"/>
          </a:xfrm>
          <a:prstGeom prst="rect">
            <a:avLst/>
          </a:prstGeom>
        </p:spPr>
        <p:txBody>
          <a:bodyPr wrap="square">
            <a:spAutoFit/>
          </a:bodyPr>
          <a:lstStyle/>
          <a:p>
            <a:pPr algn="ctr"/>
            <a:r>
              <a:rPr lang="en-US" sz="4000" dirty="0"/>
              <a:t>3 For I acknowledge my transgressions, And my sin is always before me. 4 Against You, You only, have I sinned, And done this evil in Your sight--That You may be found just when You speak, And blameless when You judge.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3785652"/>
          </a:xfrm>
          <a:prstGeom prst="rect">
            <a:avLst/>
          </a:prstGeom>
        </p:spPr>
        <p:txBody>
          <a:bodyPr wrap="square">
            <a:spAutoFit/>
          </a:bodyPr>
          <a:lstStyle/>
          <a:p>
            <a:pPr algn="ctr"/>
            <a:r>
              <a:rPr lang="en-US" sz="4000" dirty="0"/>
              <a:t>5 Behold, I was brought forth in iniquity, And in sin my mother conceived me. 6 Behold, You desire truth in the inward parts, And in the hidden part You will make me to know wisdom. </a:t>
            </a:r>
          </a:p>
          <a:p>
            <a:pPr algn="ctr"/>
            <a:r>
              <a:rPr lang="en-US" sz="4000" dirty="0"/>
              <a:t> </a:t>
            </a:r>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5016758"/>
          </a:xfrm>
          <a:prstGeom prst="rect">
            <a:avLst/>
          </a:prstGeom>
        </p:spPr>
        <p:txBody>
          <a:bodyPr wrap="square">
            <a:spAutoFit/>
          </a:bodyPr>
          <a:lstStyle/>
          <a:p>
            <a:pPr algn="ctr"/>
            <a:r>
              <a:rPr lang="en-US" sz="4000" dirty="0"/>
              <a:t>7 Purge me with hyssop, and I shall be clean; Wash me, and I shall be whiter than snow. 8 Make me to hear joy and gladness, That the bones You have broken may rejoice. 9 Hide Your face from my sins, And blot out all my iniquities. </a:t>
            </a:r>
          </a:p>
          <a:p>
            <a:pPr algn="ctr"/>
            <a:r>
              <a:rPr lang="en-US" sz="4000" dirty="0"/>
              <a: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1963400" cy="5016758"/>
          </a:xfrm>
          <a:prstGeom prst="rect">
            <a:avLst/>
          </a:prstGeom>
        </p:spPr>
        <p:txBody>
          <a:bodyPr wrap="square">
            <a:spAutoFit/>
          </a:bodyPr>
          <a:lstStyle/>
          <a:p>
            <a:pPr algn="ctr"/>
            <a:r>
              <a:rPr lang="en-US" sz="4000" b="1" dirty="0"/>
              <a:t> </a:t>
            </a:r>
            <a:r>
              <a:rPr lang="en-US" sz="4000" dirty="0"/>
              <a:t> 10 Create in me a clean heart, O God, And renew a steadfast spirit within me. 11 Do not cast me away from Your presence, And do not take Your Holy Spirit from me. 12 Restore to me the joy of Your salvation, And uphold me by Your generous Spirit. 13 Then I will teach transgressors Your ways, And sinners shall be converted to You. </a:t>
            </a:r>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1963400" cy="1323439"/>
          </a:xfrm>
          <a:prstGeom prst="rect">
            <a:avLst/>
          </a:prstGeom>
        </p:spPr>
        <p:txBody>
          <a:bodyPr wrap="square">
            <a:spAutoFit/>
          </a:bodyPr>
          <a:lstStyle/>
          <a:p>
            <a:pPr algn="ctr"/>
            <a:r>
              <a:rPr lang="en-US" sz="4000" b="1" dirty="0"/>
              <a:t>2. Reasons for Solitude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963400" cy="1323439"/>
          </a:xfrm>
          <a:prstGeom prst="rect">
            <a:avLst/>
          </a:prstGeom>
        </p:spPr>
        <p:txBody>
          <a:bodyPr wrap="square">
            <a:spAutoFit/>
          </a:bodyPr>
          <a:lstStyle/>
          <a:p>
            <a:pPr algn="ctr"/>
            <a:r>
              <a:rPr lang="en-US" sz="4000" b="1" dirty="0"/>
              <a:t>For a Relationship</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6863417"/>
          </a:xfrm>
          <a:prstGeom prst="rect">
            <a:avLst/>
          </a:prstGeom>
        </p:spPr>
        <p:txBody>
          <a:bodyPr wrap="square">
            <a:spAutoFit/>
          </a:bodyPr>
          <a:lstStyle/>
          <a:p>
            <a:pPr algn="ctr"/>
            <a:r>
              <a:rPr lang="en-US" sz="4000" b="1" u="sng" dirty="0"/>
              <a:t>Genesis 1:26</a:t>
            </a:r>
            <a:endParaRPr lang="en-US" sz="4000" u="sng" dirty="0"/>
          </a:p>
          <a:p>
            <a:pPr algn="ctr"/>
            <a:r>
              <a:rPr lang="en-US" sz="4000" dirty="0"/>
              <a:t>26 Then God said, "Let Us make man in Our image, according to Our likeness; let them have dominion over the fish of the sea, over the birds of the air, and over the cattle, over all the earth and over every creeping thing that creeps on the earth."</a:t>
            </a:r>
          </a:p>
          <a:p>
            <a:pPr algn="ctr"/>
            <a:r>
              <a:rPr lang="en-US" sz="4000" dirty="0"/>
              <a:t> </a:t>
            </a:r>
          </a:p>
          <a:p>
            <a:pPr algn="ctr"/>
            <a:endParaRPr lang="en-US" sz="4000" b="1" dirty="0"/>
          </a:p>
          <a:p>
            <a:pPr algn="ctr"/>
            <a:endParaRPr lang="en-US" sz="4000" b="1" dirty="0"/>
          </a:p>
          <a:p>
            <a:pPr algn="ctr"/>
            <a:r>
              <a:rPr lang="en-US" sz="4000" b="1"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4401205"/>
          </a:xfrm>
          <a:prstGeom prst="rect">
            <a:avLst/>
          </a:prstGeom>
        </p:spPr>
        <p:txBody>
          <a:bodyPr wrap="square">
            <a:spAutoFit/>
          </a:bodyPr>
          <a:lstStyle/>
          <a:p>
            <a:pPr algn="ctr"/>
            <a:r>
              <a:rPr lang="en-US" sz="4000" b="1" u="sng" dirty="0"/>
              <a:t>Romans 5:7-8</a:t>
            </a:r>
            <a:endParaRPr lang="en-US" sz="4000" u="sng" dirty="0"/>
          </a:p>
          <a:p>
            <a:pPr algn="ctr"/>
            <a:r>
              <a:rPr lang="en-US" sz="4000" dirty="0"/>
              <a:t>7 For scarcely for a righteous man will one die; yet perhaps for a good man someone would even dare to die. 8 But God demonstrates His own love toward us, in that while we were still sinners, Christ died for us.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1323439"/>
          </a:xfrm>
          <a:prstGeom prst="rect">
            <a:avLst/>
          </a:prstGeom>
        </p:spPr>
        <p:txBody>
          <a:bodyPr wrap="square">
            <a:spAutoFit/>
          </a:bodyPr>
          <a:lstStyle/>
          <a:p>
            <a:pPr algn="ctr"/>
            <a:r>
              <a:rPr lang="en-US" sz="4000" b="1" dirty="0"/>
              <a:t>For Preparation</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66"/>
            <a:ext cx="11887200" cy="1938992"/>
          </a:xfrm>
          <a:prstGeom prst="rect">
            <a:avLst/>
          </a:prstGeom>
        </p:spPr>
        <p:txBody>
          <a:bodyPr wrap="square">
            <a:spAutoFit/>
          </a:bodyPr>
          <a:lstStyle/>
          <a:p>
            <a:pPr algn="ctr"/>
            <a:r>
              <a:rPr lang="en-US" sz="4000" b="1" dirty="0"/>
              <a:t> Experiencing Solitude</a:t>
            </a:r>
            <a:r>
              <a:rPr lang="en-US" sz="4000" dirty="0"/>
              <a:t> </a:t>
            </a:r>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7"/>
            <a:ext cx="12039600" cy="1323439"/>
          </a:xfrm>
          <a:prstGeom prst="rect">
            <a:avLst/>
          </a:prstGeom>
        </p:spPr>
        <p:txBody>
          <a:bodyPr wrap="square">
            <a:spAutoFit/>
          </a:bodyPr>
          <a:lstStyle/>
          <a:p>
            <a:pPr algn="ctr"/>
            <a:r>
              <a:rPr lang="en-US" sz="4000" dirty="0"/>
              <a:t>  </a:t>
            </a:r>
            <a:r>
              <a:rPr lang="en-US" sz="4000" b="1" dirty="0"/>
              <a:t>By opening God’s Word to focus on Him</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4401205"/>
          </a:xfrm>
          <a:prstGeom prst="rect">
            <a:avLst/>
          </a:prstGeom>
        </p:spPr>
        <p:txBody>
          <a:bodyPr wrap="square">
            <a:spAutoFit/>
          </a:bodyPr>
          <a:lstStyle/>
          <a:p>
            <a:pPr algn="ctr"/>
            <a:r>
              <a:rPr lang="en-US" sz="4000" b="1" u="sng" dirty="0"/>
              <a:t>Joshua 1:8</a:t>
            </a:r>
            <a:endParaRPr lang="en-US" sz="4000" u="sng" dirty="0"/>
          </a:p>
          <a:p>
            <a:pPr algn="ctr"/>
            <a:r>
              <a:rPr lang="en-US" sz="4000" dirty="0"/>
              <a:t>“This Book of the Law shall not depart from your mouth, but you shall meditate in it day and night, that you may observe to do according to all that is written in it. For then you will make your way prosperous, and then you will have good success”</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3785652"/>
          </a:xfrm>
          <a:prstGeom prst="rect">
            <a:avLst/>
          </a:prstGeom>
        </p:spPr>
        <p:txBody>
          <a:bodyPr wrap="square">
            <a:spAutoFit/>
          </a:bodyPr>
          <a:lstStyle/>
          <a:p>
            <a:pPr algn="ctr"/>
            <a:r>
              <a:rPr lang="en-US" sz="4000" b="1" u="sng" dirty="0"/>
              <a:t>Psalm 16:11</a:t>
            </a:r>
            <a:endParaRPr lang="en-US" sz="4000" u="sng" dirty="0"/>
          </a:p>
          <a:p>
            <a:pPr algn="ctr"/>
            <a:r>
              <a:rPr lang="en-US" sz="4000" dirty="0"/>
              <a:t>“You will show me the path of life; In Your presence is fullness of joy; At Your right hand are pleasures forevermore.”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2554545"/>
          </a:xfrm>
          <a:prstGeom prst="rect">
            <a:avLst/>
          </a:prstGeom>
        </p:spPr>
        <p:txBody>
          <a:bodyPr wrap="square">
            <a:spAutoFit/>
          </a:bodyPr>
          <a:lstStyle/>
          <a:p>
            <a:pPr algn="ctr"/>
            <a:r>
              <a:rPr lang="en-US" sz="4000" b="1" dirty="0"/>
              <a:t>By Eliminating Distractions</a:t>
            </a:r>
            <a:endParaRPr lang="en-US" sz="4000" dirty="0"/>
          </a:p>
          <a:p>
            <a:pPr algn="ct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5632311"/>
          </a:xfrm>
          <a:prstGeom prst="rect">
            <a:avLst/>
          </a:prstGeom>
        </p:spPr>
        <p:txBody>
          <a:bodyPr wrap="square">
            <a:spAutoFit/>
          </a:bodyPr>
          <a:lstStyle/>
          <a:p>
            <a:pPr algn="ctr"/>
            <a:r>
              <a:rPr lang="en-US" sz="4000" b="1" u="sng" dirty="0"/>
              <a:t>2 Corinthians 10:4-6</a:t>
            </a:r>
            <a:endParaRPr lang="en-US" sz="4000" u="sng" dirty="0"/>
          </a:p>
          <a:p>
            <a:pPr algn="ctr"/>
            <a:r>
              <a:rPr lang="en-US" sz="4000" dirty="0"/>
              <a:t>4 For the weapons of our warfare are not carnal but mighty in God for pulling down strongholds, 5 casting down arguments and every high thing that exalts itself against the knowledge of God, bringing every thought into captivity to the obedience of Christ, 6 and being ready to punish all disobedience when your obedience is fulfilled.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30480"/>
            <a:ext cx="8686800" cy="3046988"/>
          </a:xfrm>
          <a:prstGeom prst="rect">
            <a:avLst/>
          </a:prstGeom>
          <a:noFill/>
        </p:spPr>
        <p:txBody>
          <a:bodyPr wrap="square" rtlCol="0">
            <a:spAutoFit/>
          </a:bodyPr>
          <a:lstStyle/>
          <a:p>
            <a:pPr algn="ctr"/>
            <a:r>
              <a:rPr lang="en-US" sz="3200" b="1" dirty="0"/>
              <a:t>Being Alone with Jesus</a:t>
            </a:r>
          </a:p>
          <a:p>
            <a:pPr algn="ctr"/>
            <a:r>
              <a:rPr lang="en-US" sz="2800" b="1" dirty="0"/>
              <a:t>By Pastor Fee Soliven</a:t>
            </a:r>
          </a:p>
          <a:p>
            <a:pPr algn="ctr"/>
            <a:r>
              <a:rPr lang="en-US" sz="3200" b="1" dirty="0"/>
              <a:t>Matthew 14:22-27</a:t>
            </a:r>
          </a:p>
          <a:p>
            <a:pPr algn="ctr"/>
            <a:r>
              <a:rPr lang="en-US" sz="3200" b="1" dirty="0"/>
              <a:t>Sunday Afternoon</a:t>
            </a:r>
          </a:p>
          <a:p>
            <a:pPr algn="ctr"/>
            <a:r>
              <a:rPr lang="en-US" sz="3200" b="1" dirty="0"/>
              <a:t>September 1, 2024</a:t>
            </a:r>
          </a:p>
          <a:p>
            <a:pPr algn="ctr"/>
            <a:endParaRPr lang="en-US" sz="3200" b="1" dirty="0"/>
          </a:p>
        </p:txBody>
      </p:sp>
      <p:pic>
        <p:nvPicPr>
          <p:cNvPr id="4" name="Picture 3">
            <a:extLst>
              <a:ext uri="{FF2B5EF4-FFF2-40B4-BE49-F238E27FC236}">
                <a16:creationId xmlns:a16="http://schemas.microsoft.com/office/drawing/2014/main" id="{A982D2DE-CDB9-4970-923F-583B21750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1"/>
            <a:ext cx="12192000" cy="4415901"/>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1097087" y="6033117"/>
            <a:ext cx="1094913" cy="8211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2209"/>
            <a:ext cx="11963400" cy="1323439"/>
          </a:xfrm>
          <a:prstGeom prst="rect">
            <a:avLst/>
          </a:prstGeom>
        </p:spPr>
        <p:txBody>
          <a:bodyPr wrap="square">
            <a:spAutoFit/>
          </a:bodyPr>
          <a:lstStyle/>
          <a:p>
            <a:pPr algn="ctr"/>
            <a:r>
              <a:rPr lang="en-US" sz="4000" b="1" dirty="0"/>
              <a:t>Benefits of Solitude</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1323439"/>
          </a:xfrm>
          <a:prstGeom prst="rect">
            <a:avLst/>
          </a:prstGeom>
        </p:spPr>
        <p:txBody>
          <a:bodyPr wrap="square">
            <a:spAutoFit/>
          </a:bodyPr>
          <a:lstStyle/>
          <a:p>
            <a:pPr algn="ctr"/>
            <a:r>
              <a:rPr lang="en-US" sz="4000" dirty="0"/>
              <a:t> </a:t>
            </a:r>
            <a:r>
              <a:rPr lang="en-US" sz="4000" b="1" dirty="0"/>
              <a:t>1. Makes our Busy Days More Fruitful</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2554545"/>
          </a:xfrm>
          <a:prstGeom prst="rect">
            <a:avLst/>
          </a:prstGeom>
        </p:spPr>
        <p:txBody>
          <a:bodyPr wrap="square">
            <a:spAutoFit/>
          </a:bodyPr>
          <a:lstStyle/>
          <a:p>
            <a:pPr algn="ctr"/>
            <a:r>
              <a:rPr lang="en-US" sz="4000" b="1" u="sng" dirty="0"/>
              <a:t>Colossians 1:10</a:t>
            </a:r>
            <a:endParaRPr lang="en-US" sz="4000" u="sng" dirty="0"/>
          </a:p>
          <a:p>
            <a:pPr algn="ctr"/>
            <a:r>
              <a:rPr lang="en-US" sz="4000" dirty="0"/>
              <a:t>“that you may have a walk worthy of the Lord, fully pleasing Him, being fruitful in every good work and increasing in the knowledge of God”</a:t>
            </a:r>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039600" cy="707886"/>
          </a:xfrm>
          <a:prstGeom prst="rect">
            <a:avLst/>
          </a:prstGeom>
        </p:spPr>
        <p:txBody>
          <a:bodyPr wrap="square">
            <a:spAutoFit/>
          </a:bodyPr>
          <a:lstStyle/>
          <a:p>
            <a:pPr algn="ctr"/>
            <a:r>
              <a:rPr lang="en-US" sz="4000" b="1" dirty="0"/>
              <a:t> 2. Repairs Damage</a:t>
            </a: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2208"/>
            <a:ext cx="12039600" cy="3170099"/>
          </a:xfrm>
          <a:prstGeom prst="rect">
            <a:avLst/>
          </a:prstGeom>
        </p:spPr>
        <p:txBody>
          <a:bodyPr wrap="square">
            <a:spAutoFit/>
          </a:bodyPr>
          <a:lstStyle/>
          <a:p>
            <a:pPr algn="ctr"/>
            <a:r>
              <a:rPr lang="en-US" sz="4000" b="1" u="sng" dirty="0"/>
              <a:t>Acts 3:19</a:t>
            </a:r>
          </a:p>
          <a:p>
            <a:pPr algn="ctr"/>
            <a:r>
              <a:rPr lang="en-US" sz="4000" dirty="0"/>
              <a:t>“Repent therefore and be converted, that your sins may be blotted out, so that times of refreshing may come from the presence of the Lord” </a:t>
            </a: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707886"/>
          </a:xfrm>
          <a:prstGeom prst="rect">
            <a:avLst/>
          </a:prstGeom>
        </p:spPr>
        <p:txBody>
          <a:bodyPr wrap="square">
            <a:spAutoFit/>
          </a:bodyPr>
          <a:lstStyle/>
          <a:p>
            <a:pPr algn="ctr"/>
            <a:r>
              <a:rPr lang="en-US" sz="4000" b="1" dirty="0"/>
              <a:t> 3. Equips us to Face the Tough Days</a:t>
            </a:r>
            <a:endParaRPr lang="en-US" sz="4000" dirty="0"/>
          </a:p>
        </p:txBody>
      </p:sp>
    </p:spTree>
    <p:extLst>
      <p:ext uri="{BB962C8B-B14F-4D97-AF65-F5344CB8AC3E}">
        <p14:creationId xmlns:p14="http://schemas.microsoft.com/office/powerpoint/2010/main" val="818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707886"/>
          </a:xfrm>
          <a:prstGeom prst="rect">
            <a:avLst/>
          </a:prstGeom>
        </p:spPr>
        <p:txBody>
          <a:bodyPr wrap="square">
            <a:spAutoFit/>
          </a:bodyPr>
          <a:lstStyle/>
          <a:p>
            <a:pPr algn="ctr"/>
            <a:r>
              <a:rPr lang="en-US" sz="4000" b="1" dirty="0"/>
              <a:t>4. Creates Surprising Moments</a:t>
            </a:r>
            <a:endParaRPr lang="en-US" sz="4000" dirty="0"/>
          </a:p>
        </p:txBody>
      </p:sp>
    </p:spTree>
    <p:extLst>
      <p:ext uri="{BB962C8B-B14F-4D97-AF65-F5344CB8AC3E}">
        <p14:creationId xmlns:p14="http://schemas.microsoft.com/office/powerpoint/2010/main" val="36540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707886"/>
          </a:xfrm>
          <a:prstGeom prst="rect">
            <a:avLst/>
          </a:prstGeom>
        </p:spPr>
        <p:txBody>
          <a:bodyPr wrap="square">
            <a:spAutoFit/>
          </a:bodyPr>
          <a:lstStyle/>
          <a:p>
            <a:pPr algn="ctr"/>
            <a:r>
              <a:rPr lang="en-US" sz="4000" b="1" dirty="0"/>
              <a:t>5. Strips us of Pride</a:t>
            </a:r>
            <a:endParaRPr lang="en-US" sz="4000" dirty="0"/>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887200" cy="707886"/>
          </a:xfrm>
          <a:prstGeom prst="rect">
            <a:avLst/>
          </a:prstGeom>
        </p:spPr>
        <p:txBody>
          <a:bodyPr wrap="square">
            <a:spAutoFit/>
          </a:bodyPr>
          <a:lstStyle/>
          <a:p>
            <a:pPr algn="ctr"/>
            <a:r>
              <a:rPr lang="en-US" sz="4000" b="1" dirty="0"/>
              <a:t>6. Protects Health</a:t>
            </a:r>
            <a:endParaRPr lang="en-US" sz="4000" dirty="0">
              <a:solidFill>
                <a:srgbClr val="FFFFFF"/>
              </a:solidFill>
              <a:latin typeface="Arial"/>
              <a:cs typeface="Arial"/>
            </a:endParaRPr>
          </a:p>
        </p:txBody>
      </p:sp>
    </p:spTree>
    <p:extLst>
      <p:ext uri="{BB962C8B-B14F-4D97-AF65-F5344CB8AC3E}">
        <p14:creationId xmlns:p14="http://schemas.microsoft.com/office/powerpoint/2010/main" val="29870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1963400" cy="1323439"/>
          </a:xfrm>
          <a:prstGeom prst="rect">
            <a:avLst/>
          </a:prstGeom>
        </p:spPr>
        <p:txBody>
          <a:bodyPr wrap="square">
            <a:spAutoFit/>
          </a:bodyPr>
          <a:lstStyle/>
          <a:p>
            <a:pPr algn="ctr"/>
            <a:r>
              <a:rPr lang="en-US" sz="4000" dirty="0"/>
              <a:t>  </a:t>
            </a:r>
            <a:r>
              <a:rPr lang="en-US" sz="4000" b="1" dirty="0"/>
              <a:t>7. Makes a Difference in Relationships</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7884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lnSpc>
                <a:spcPct val="115000"/>
              </a:lnSpc>
            </a:pPr>
            <a:r>
              <a:rPr lang="en-US" sz="4000" b="1" u="sng" dirty="0">
                <a:latin typeface="Verdana" panose="020B0604030504040204" pitchFamily="34" charset="0"/>
                <a:ea typeface="Calibri" panose="020F0502020204030204" pitchFamily="34" charset="0"/>
                <a:cs typeface="Times New Roman" panose="02020603050405020304" pitchFamily="18" charset="0"/>
              </a:rPr>
              <a:t>Matthew 14:22-27</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22 Immediately Jesus made His disciples get into the boat and go before Him to the other side, while He sent the multitudes away. 23 And when He had sent the multitudes away, He went up on the mountain by Himself to pray. Now when evening came, He was alone there. 24 But the boat was now in the middle of the sea, tossed by the waves, for the wind was contrary. </a:t>
            </a:r>
          </a:p>
          <a:p>
            <a:pPr algn="ct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2208"/>
            <a:ext cx="11887200" cy="3785652"/>
          </a:xfrm>
          <a:prstGeom prst="rect">
            <a:avLst/>
          </a:prstGeom>
        </p:spPr>
        <p:txBody>
          <a:bodyPr wrap="square">
            <a:spAutoFit/>
          </a:bodyPr>
          <a:lstStyle/>
          <a:p>
            <a:pPr algn="ctr"/>
            <a:r>
              <a:rPr lang="en-US" sz="4000" b="1" dirty="0"/>
              <a:t>8. Gives Peace and Joy</a:t>
            </a:r>
          </a:p>
          <a:p>
            <a:pPr algn="ctr"/>
            <a:r>
              <a:rPr lang="en-US" sz="4000" dirty="0"/>
              <a:t> </a:t>
            </a:r>
          </a:p>
          <a:p>
            <a:pPr algn="ctr"/>
            <a:r>
              <a:rPr lang="en-US" sz="4000" b="1" dirty="0"/>
              <a:t> </a:t>
            </a:r>
            <a:endParaRPr lang="en-US" sz="4000" dirty="0"/>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4028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707886"/>
          </a:xfrm>
          <a:prstGeom prst="rect">
            <a:avLst/>
          </a:prstGeom>
        </p:spPr>
        <p:txBody>
          <a:bodyPr wrap="square">
            <a:spAutoFit/>
          </a:bodyPr>
          <a:lstStyle/>
          <a:p>
            <a:pPr algn="ctr"/>
            <a:r>
              <a:rPr lang="en-US" sz="4000" b="1" dirty="0"/>
              <a:t>9. Gives Greater Strength from the Lord</a:t>
            </a:r>
            <a:endParaRPr lang="en-US" sz="4000" b="1" dirty="0">
              <a:solidFill>
                <a:srgbClr val="FFFFFF"/>
              </a:solidFill>
              <a:latin typeface="Arial"/>
              <a:cs typeface="Arial"/>
            </a:endParaRPr>
          </a:p>
        </p:txBody>
      </p:sp>
    </p:spTree>
    <p:extLst>
      <p:ext uri="{BB962C8B-B14F-4D97-AF65-F5344CB8AC3E}">
        <p14:creationId xmlns:p14="http://schemas.microsoft.com/office/powerpoint/2010/main" val="11073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1938992"/>
          </a:xfrm>
          <a:prstGeom prst="rect">
            <a:avLst/>
          </a:prstGeom>
        </p:spPr>
        <p:txBody>
          <a:bodyPr wrap="square">
            <a:spAutoFit/>
          </a:bodyPr>
          <a:lstStyle/>
          <a:p>
            <a:pPr algn="ctr"/>
            <a:r>
              <a:rPr lang="en-US" sz="4000" b="1" dirty="0"/>
              <a:t>10. Produces Greater Trust in God</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162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1323439"/>
          </a:xfrm>
          <a:prstGeom prst="rect">
            <a:avLst/>
          </a:prstGeom>
        </p:spPr>
        <p:txBody>
          <a:bodyPr wrap="square">
            <a:spAutoFit/>
          </a:bodyPr>
          <a:lstStyle/>
          <a:p>
            <a:pPr algn="ctr"/>
            <a:r>
              <a:rPr lang="en-US" sz="4000" b="1" dirty="0"/>
              <a:t>11. Develops a Deeper Relationship with the Lord</a:t>
            </a:r>
            <a:endParaRPr lang="en-US" sz="4000" dirty="0">
              <a:solidFill>
                <a:srgbClr val="FFFFFF"/>
              </a:solidFill>
              <a:latin typeface="Arial"/>
              <a:cs typeface="Arial"/>
            </a:endParaRPr>
          </a:p>
        </p:txBody>
      </p:sp>
    </p:spTree>
    <p:extLst>
      <p:ext uri="{BB962C8B-B14F-4D97-AF65-F5344CB8AC3E}">
        <p14:creationId xmlns:p14="http://schemas.microsoft.com/office/powerpoint/2010/main" val="28648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1963400" cy="1938992"/>
          </a:xfrm>
          <a:prstGeom prst="rect">
            <a:avLst/>
          </a:prstGeom>
        </p:spPr>
        <p:txBody>
          <a:bodyPr wrap="square">
            <a:spAutoFit/>
          </a:bodyPr>
          <a:lstStyle/>
          <a:p>
            <a:pPr algn="ctr"/>
            <a:r>
              <a:rPr lang="en-US" sz="4000" dirty="0">
                <a:solidFill>
                  <a:srgbClr val="FFFFFF"/>
                </a:solidFill>
                <a:latin typeface="Arial"/>
                <a:cs typeface="Arial"/>
              </a:rPr>
              <a:t> </a:t>
            </a:r>
            <a:r>
              <a:rPr lang="en-US" sz="4000" b="1" dirty="0"/>
              <a:t>1. How do you normally handle stress in your life?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5616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2209"/>
            <a:ext cx="11887200" cy="1938992"/>
          </a:xfrm>
          <a:prstGeom prst="rect">
            <a:avLst/>
          </a:prstGeom>
        </p:spPr>
        <p:txBody>
          <a:bodyPr wrap="square">
            <a:spAutoFit/>
          </a:bodyPr>
          <a:lstStyle/>
          <a:p>
            <a:pPr algn="ctr"/>
            <a:r>
              <a:rPr lang="en-US" sz="4000" b="1" dirty="0"/>
              <a:t>2. In what way is solitude different from another form of stress relief you’ve experienced? </a:t>
            </a:r>
            <a:r>
              <a:rPr lang="en-US" sz="4000" b="1" dirty="0">
                <a:solidFill>
                  <a:srgbClr val="FFFFFF"/>
                </a:solidFill>
                <a:latin typeface="Arial"/>
                <a:cs typeface="Arial"/>
              </a:rPr>
              <a:t>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27788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2209"/>
            <a:ext cx="11887200" cy="1323439"/>
          </a:xfrm>
          <a:prstGeom prst="rect">
            <a:avLst/>
          </a:prstGeom>
        </p:spPr>
        <p:txBody>
          <a:bodyPr wrap="square">
            <a:spAutoFit/>
          </a:bodyPr>
          <a:lstStyle/>
          <a:p>
            <a:pPr lvl="0" algn="ctr"/>
            <a:r>
              <a:rPr lang="en-US" sz="4000" b="1" dirty="0">
                <a:solidFill>
                  <a:srgbClr val="FFFFFF"/>
                </a:solidFill>
              </a:rPr>
              <a:t>3. Have you ever practiced solitude with God as a solution to stress? </a:t>
            </a:r>
            <a:endParaRPr lang="en-US" sz="4000" b="1" dirty="0">
              <a:solidFill>
                <a:srgbClr val="FFFFFF"/>
              </a:solidFill>
              <a:latin typeface="Arial"/>
              <a:cs typeface="Arial"/>
            </a:endParaRPr>
          </a:p>
        </p:txBody>
      </p:sp>
    </p:spTree>
    <p:extLst>
      <p:ext uri="{BB962C8B-B14F-4D97-AF65-F5344CB8AC3E}">
        <p14:creationId xmlns:p14="http://schemas.microsoft.com/office/powerpoint/2010/main" val="8568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2209"/>
            <a:ext cx="11887200" cy="1938992"/>
          </a:xfrm>
          <a:prstGeom prst="rect">
            <a:avLst/>
          </a:prstGeom>
        </p:spPr>
        <p:txBody>
          <a:bodyPr wrap="square">
            <a:spAutoFit/>
          </a:bodyPr>
          <a:lstStyle/>
          <a:p>
            <a:pPr lvl="0" algn="ctr">
              <a:defRPr/>
            </a:pPr>
            <a:r>
              <a:rPr lang="en-US" sz="4000" b="1" dirty="0">
                <a:solidFill>
                  <a:srgbClr val="FFFFFF"/>
                </a:solidFill>
              </a:rPr>
              <a:t>4. What benefits have become evident from your practice of solitude?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209874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2208"/>
            <a:ext cx="11963400" cy="1938992"/>
          </a:xfrm>
          <a:prstGeom prst="rect">
            <a:avLst/>
          </a:prstGeom>
        </p:spPr>
        <p:txBody>
          <a:bodyPr wrap="square">
            <a:spAutoFit/>
          </a:bodyPr>
          <a:lstStyle/>
          <a:p>
            <a:pPr algn="ctr"/>
            <a:r>
              <a:rPr lang="en-US" sz="4000" b="1" dirty="0"/>
              <a:t>5. Would you recommend it to others who are dealing with stress?</a:t>
            </a:r>
            <a:endParaRPr lang="en-US" sz="4000" dirty="0"/>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38089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  25 Now in the fourth watch of the night Jesus went to them, walking on the sea. 26 And when the disciples saw Him walking on the sea, they were troubled, saying, "It is a ghost!" And they cried out for fear. 27 But immediately Jesus spoke to them, saying, "Be of good cheer! It is I; do not be afraid."</a:t>
            </a:r>
          </a:p>
          <a:p>
            <a:pPr algn="ctr"/>
            <a:r>
              <a:rPr lang="en-US" sz="4000" dirty="0"/>
              <a:t> </a:t>
            </a:r>
          </a:p>
          <a:p>
            <a:pPr lvl="0"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21207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87200" cy="2554545"/>
          </a:xfrm>
          <a:prstGeom prst="rect">
            <a:avLst/>
          </a:prstGeom>
        </p:spPr>
        <p:txBody>
          <a:bodyPr wrap="square">
            <a:spAutoFit/>
          </a:bodyPr>
          <a:lstStyle/>
          <a:p>
            <a:pPr algn="ctr"/>
            <a:r>
              <a:rPr lang="en-US" sz="4000" b="1" dirty="0"/>
              <a:t>Stress is a killer, but we can’t escape it since we’re surrounded by distressing situations of all kinds</a:t>
            </a: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87200" cy="1323439"/>
          </a:xfrm>
          <a:prstGeom prst="rect">
            <a:avLst/>
          </a:prstGeom>
        </p:spPr>
        <p:txBody>
          <a:bodyPr wrap="square">
            <a:spAutoFit/>
          </a:bodyPr>
          <a:lstStyle/>
          <a:p>
            <a:pPr algn="ctr"/>
            <a:r>
              <a:rPr lang="en-US" sz="4000" dirty="0"/>
              <a:t> </a:t>
            </a:r>
            <a:r>
              <a:rPr lang="en-US" sz="4000" b="1" dirty="0"/>
              <a:t>How are we going to handle it?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9276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936"/>
            <a:ext cx="11887200" cy="5016758"/>
          </a:xfrm>
          <a:prstGeom prst="rect">
            <a:avLst/>
          </a:prstGeom>
        </p:spPr>
        <p:txBody>
          <a:bodyPr wrap="square">
            <a:spAutoFit/>
          </a:bodyPr>
          <a:lstStyle/>
          <a:p>
            <a:pPr algn="ctr"/>
            <a:r>
              <a:rPr lang="en-US" sz="4000" b="1" u="sng" dirty="0"/>
              <a:t> Philippians 4:6-7</a:t>
            </a:r>
            <a:endParaRPr lang="en-US" sz="4000" u="sng" dirty="0"/>
          </a:p>
          <a:p>
            <a:pPr algn="ctr"/>
            <a:r>
              <a:rPr lang="en-US" sz="4000" dirty="0"/>
              <a:t>6 Be anxious for nothing, but in everything by prayer and supplication, with thanksgiving, let your requests be made known to God; 7 and the peace of God, which surpasses all understanding, will guard your hearts and minds through Christ Jesus.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11963400" cy="1938992"/>
          </a:xfrm>
          <a:prstGeom prst="rect">
            <a:avLst/>
          </a:prstGeom>
        </p:spPr>
        <p:txBody>
          <a:bodyPr wrap="square">
            <a:spAutoFit/>
          </a:bodyPr>
          <a:lstStyle/>
          <a:p>
            <a:pPr algn="ctr"/>
            <a:r>
              <a:rPr lang="en-US" sz="4000" b="1" dirty="0"/>
              <a:t>Jesus also experienced stress, but He knew exactly how to handle it</a:t>
            </a:r>
            <a:endParaRPr lang="en-US" sz="4000"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21034</TotalTime>
  <Words>1718</Words>
  <Application>Microsoft Office PowerPoint</Application>
  <PresentationFormat>Widescreen</PresentationFormat>
  <Paragraphs>161</Paragraphs>
  <Slides>57</Slides>
  <Notes>4</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57</vt:i4>
      </vt:variant>
    </vt:vector>
  </HeadingPairs>
  <TitlesOfParts>
    <vt:vector size="66" baseType="lpstr">
      <vt:lpstr>Arial</vt:lpstr>
      <vt:lpstr>Calibri</vt:lpstr>
      <vt:lpstr>Tahoma</vt:lpstr>
      <vt:lpstr>Times New Roman</vt:lpstr>
      <vt:lpstr>Verdana</vt:lpstr>
      <vt:lpstr>Verdana Pro</vt:lpstr>
      <vt:lpstr>1_Mountain Top</vt:lpstr>
      <vt:lpstr>2_Mountain Top</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1286</cp:revision>
  <dcterms:created xsi:type="dcterms:W3CDTF">2013-06-05T21:04:28Z</dcterms:created>
  <dcterms:modified xsi:type="dcterms:W3CDTF">2024-09-01T22:36:30Z</dcterms:modified>
</cp:coreProperties>
</file>