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80"/>
  </p:notesMasterIdLst>
  <p:sldIdLst>
    <p:sldId id="1623" r:id="rId3"/>
    <p:sldId id="698" r:id="rId4"/>
    <p:sldId id="258" r:id="rId5"/>
    <p:sldId id="767" r:id="rId6"/>
    <p:sldId id="615" r:id="rId7"/>
    <p:sldId id="616" r:id="rId8"/>
    <p:sldId id="260" r:id="rId9"/>
    <p:sldId id="704" r:id="rId10"/>
    <p:sldId id="706" r:id="rId11"/>
    <p:sldId id="707" r:id="rId12"/>
    <p:sldId id="708" r:id="rId13"/>
    <p:sldId id="519" r:id="rId14"/>
    <p:sldId id="520" r:id="rId15"/>
    <p:sldId id="522" r:id="rId16"/>
    <p:sldId id="614" r:id="rId17"/>
    <p:sldId id="717" r:id="rId18"/>
    <p:sldId id="713" r:id="rId19"/>
    <p:sldId id="882" r:id="rId20"/>
    <p:sldId id="720" r:id="rId21"/>
    <p:sldId id="724" r:id="rId22"/>
    <p:sldId id="722" r:id="rId23"/>
    <p:sldId id="785" r:id="rId24"/>
    <p:sldId id="884" r:id="rId25"/>
    <p:sldId id="788" r:id="rId26"/>
    <p:sldId id="790" r:id="rId27"/>
    <p:sldId id="791" r:id="rId28"/>
    <p:sldId id="800" r:id="rId29"/>
    <p:sldId id="801" r:id="rId30"/>
    <p:sldId id="807" r:id="rId31"/>
    <p:sldId id="808" r:id="rId32"/>
    <p:sldId id="809" r:id="rId33"/>
    <p:sldId id="810" r:id="rId34"/>
    <p:sldId id="811" r:id="rId35"/>
    <p:sldId id="813" r:id="rId36"/>
    <p:sldId id="815" r:id="rId37"/>
    <p:sldId id="817" r:id="rId38"/>
    <p:sldId id="818" r:id="rId39"/>
    <p:sldId id="821" r:id="rId40"/>
    <p:sldId id="822" r:id="rId41"/>
    <p:sldId id="823" r:id="rId42"/>
    <p:sldId id="825" r:id="rId43"/>
    <p:sldId id="826" r:id="rId44"/>
    <p:sldId id="827" r:id="rId45"/>
    <p:sldId id="828" r:id="rId46"/>
    <p:sldId id="1599" r:id="rId47"/>
    <p:sldId id="1600" r:id="rId48"/>
    <p:sldId id="1601" r:id="rId49"/>
    <p:sldId id="1622" r:id="rId50"/>
    <p:sldId id="1621" r:id="rId51"/>
    <p:sldId id="1620" r:id="rId52"/>
    <p:sldId id="1619" r:id="rId53"/>
    <p:sldId id="1618" r:id="rId54"/>
    <p:sldId id="1617" r:id="rId55"/>
    <p:sldId id="1616" r:id="rId56"/>
    <p:sldId id="1615" r:id="rId57"/>
    <p:sldId id="1614" r:id="rId58"/>
    <p:sldId id="1613" r:id="rId59"/>
    <p:sldId id="1612" r:id="rId60"/>
    <p:sldId id="1611" r:id="rId61"/>
    <p:sldId id="1610" r:id="rId62"/>
    <p:sldId id="1609" r:id="rId63"/>
    <p:sldId id="1608" r:id="rId64"/>
    <p:sldId id="1607" r:id="rId65"/>
    <p:sldId id="1606" r:id="rId66"/>
    <p:sldId id="1605" r:id="rId67"/>
    <p:sldId id="1604" r:id="rId68"/>
    <p:sldId id="1603" r:id="rId69"/>
    <p:sldId id="969" r:id="rId70"/>
    <p:sldId id="970" r:id="rId71"/>
    <p:sldId id="971" r:id="rId72"/>
    <p:sldId id="972" r:id="rId73"/>
    <p:sldId id="973" r:id="rId74"/>
    <p:sldId id="974" r:id="rId75"/>
    <p:sldId id="975" r:id="rId76"/>
    <p:sldId id="1597" r:id="rId77"/>
    <p:sldId id="830" r:id="rId78"/>
    <p:sldId id="885"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4" autoAdjust="0"/>
    <p:restoredTop sz="94660"/>
  </p:normalViewPr>
  <p:slideViewPr>
    <p:cSldViewPr>
      <p:cViewPr varScale="1">
        <p:scale>
          <a:sx n="106" d="100"/>
          <a:sy n="106" d="100"/>
        </p:scale>
        <p:origin x="16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9/8/2024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15</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33976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7832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84439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36573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331617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83231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126560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6076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1417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07562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8834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92269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828881619"/>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73894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6247864"/>
          </a:xfrm>
          <a:prstGeom prst="rect">
            <a:avLst/>
          </a:prstGeom>
        </p:spPr>
        <p:txBody>
          <a:bodyPr wrap="square">
            <a:spAutoFit/>
          </a:bodyPr>
          <a:lstStyle/>
          <a:p>
            <a:pPr algn="ctr"/>
            <a:r>
              <a:rPr lang="en-US" sz="4000" dirty="0"/>
              <a:t>16 and saying, 'Alas, alas, that great city that was clothed in fine linen, purple, and scarlet, and adorned with gold and precious stones and pearls! 17 For in one hour such great riches came to nothing.' Every shipmaster, all who travel by ship, sailors, and as many as trade on the sea, stood at a distance 18 and cried out when they saw the smoke of her burning, saying, 'What is like this great city?'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11734800" cy="5632311"/>
          </a:xfrm>
          <a:prstGeom prst="rect">
            <a:avLst/>
          </a:prstGeom>
        </p:spPr>
        <p:txBody>
          <a:bodyPr wrap="square">
            <a:spAutoFit/>
          </a:bodyPr>
          <a:lstStyle/>
          <a:p>
            <a:pPr algn="ctr"/>
            <a:r>
              <a:rPr lang="en-US" sz="4000" dirty="0"/>
              <a:t>19 "They threw dust on their heads and cried out, weeping and wailing, and saying, 'Alas, alas, that great city, in which all who had ships on the sea became rich by her wealth! For in one hour she is made desolate.' 20 "Rejoice over her, O heaven, and you holy apostles and prophets, for God has avenged you on her!"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6863417"/>
          </a:xfrm>
          <a:prstGeom prst="rect">
            <a:avLst/>
          </a:prstGeom>
        </p:spPr>
        <p:txBody>
          <a:bodyPr wrap="square">
            <a:spAutoFit/>
          </a:bodyPr>
          <a:lstStyle/>
          <a:p>
            <a:pPr algn="ctr"/>
            <a:r>
              <a:rPr lang="en-US" sz="4000" dirty="0"/>
              <a:t>21 Then a mighty angel took up a stone like a great millstone and threw it into the sea, saying, "Thus with violence the great city Babylon shall be thrown down, and shall not be found anymore. 22 The sound of harpists, musicians, flutists, and trumpeters shall not be heard in you anymore. No craftsman of any craft shall be found in you anymore, and the sound of a millstone shall not be heard in you anymore.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6247864"/>
          </a:xfrm>
          <a:prstGeom prst="rect">
            <a:avLst/>
          </a:prstGeom>
        </p:spPr>
        <p:txBody>
          <a:bodyPr wrap="square">
            <a:spAutoFit/>
          </a:bodyPr>
          <a:lstStyle/>
          <a:p>
            <a:pPr algn="ctr"/>
            <a:r>
              <a:rPr lang="en-US" sz="4000" dirty="0"/>
              <a:t>23 The light of a lamp shall not shine in you anymore, and the voice of bridegroom and bride shall not be heard in you anymore. For your merchants were the great men of the earth, for by your sorcery all the nations were deceived. 24 And in her was found the blood of prophets and saints, and of all who were slain on the earth."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358"/>
            <a:ext cx="11811000" cy="9941183"/>
          </a:xfrm>
          <a:prstGeom prst="rect">
            <a:avLst/>
          </a:prstGeom>
        </p:spPr>
        <p:txBody>
          <a:bodyPr wrap="square">
            <a:spAutoFit/>
          </a:bodyPr>
          <a:lstStyle/>
          <a:p>
            <a:pPr algn="ctr"/>
            <a:r>
              <a:rPr lang="en-US" sz="4000" dirty="0"/>
              <a:t> </a:t>
            </a:r>
            <a:r>
              <a:rPr lang="en-US" sz="4000" b="1" u="sng" dirty="0"/>
              <a:t>Revelation 17:3</a:t>
            </a:r>
            <a:endParaRPr lang="en-US" sz="4000" u="sng" dirty="0"/>
          </a:p>
          <a:p>
            <a:pPr algn="ctr"/>
            <a:r>
              <a:rPr lang="en-US" sz="4000" dirty="0"/>
              <a:t>So he carried me away in the Spirit into the wilderness. And I saw a woman sitting on a scarlet beast which was full of names of blasphemy, having seven heads and ten horns.</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7212"/>
            <a:ext cx="11887200" cy="3170099"/>
          </a:xfrm>
          <a:prstGeom prst="rect">
            <a:avLst/>
          </a:prstGeom>
        </p:spPr>
        <p:txBody>
          <a:bodyPr wrap="square">
            <a:spAutoFit/>
          </a:bodyPr>
          <a:lstStyle/>
          <a:p>
            <a:pPr algn="ctr"/>
            <a:r>
              <a:rPr lang="en-US" sz="4000" b="1" u="sng" dirty="0"/>
              <a:t>Daniel 12:4</a:t>
            </a:r>
            <a:endParaRPr lang="en-US" sz="4000" u="sng" dirty="0"/>
          </a:p>
          <a:p>
            <a:pPr algn="ctr"/>
            <a:r>
              <a:rPr lang="en-US" sz="4000" dirty="0"/>
              <a:t>“seal the book” for the mysteries of prophecy were appointed for the “time of the end” when “knowledge shall be increased”</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u="sng" dirty="0"/>
              <a:t>John 16:13</a:t>
            </a:r>
            <a:endParaRPr lang="en-US" sz="4000" u="sng" dirty="0"/>
          </a:p>
          <a:p>
            <a:pPr algn="ctr"/>
            <a:r>
              <a:rPr lang="en-US" sz="4000" dirty="0">
                <a:solidFill>
                  <a:srgbClr val="FF0000"/>
                </a:solidFill>
              </a:rPr>
              <a:t>However, when He, the Spirit of truth, has come, He will guide you into all truth; for He will not speak on His own authority, but whatever He hears He will speak; and He will tell you things to come.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u="sng" dirty="0"/>
              <a:t>Amos 3:7</a:t>
            </a:r>
            <a:endParaRPr lang="en-US" sz="4000" u="sng" dirty="0"/>
          </a:p>
          <a:p>
            <a:pPr algn="ctr"/>
            <a:r>
              <a:rPr lang="en-US" sz="4000" dirty="0"/>
              <a:t>Surely the Lord GOD does nothing, Unless He reveals His secret to His servants the prophets.</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323439"/>
          </a:xfrm>
          <a:prstGeom prst="rect">
            <a:avLst/>
          </a:prstGeom>
        </p:spPr>
        <p:txBody>
          <a:bodyPr wrap="square">
            <a:spAutoFit/>
          </a:bodyPr>
          <a:lstStyle/>
          <a:p>
            <a:pPr algn="ctr"/>
            <a:r>
              <a:rPr lang="en-US" sz="4000" b="1" dirty="0"/>
              <a:t>U.S. Providential Rise</a:t>
            </a:r>
            <a:endParaRPr lang="en-US" sz="4000" dirty="0"/>
          </a:p>
          <a:p>
            <a:pPr algn="ctr"/>
            <a:r>
              <a:rPr lang="en-US" sz="4000" dirty="0"/>
              <a:t> </a:t>
            </a:r>
          </a:p>
        </p:txBody>
      </p:sp>
    </p:spTree>
    <p:extLst>
      <p:ext uri="{BB962C8B-B14F-4D97-AF65-F5344CB8AC3E}">
        <p14:creationId xmlns:p14="http://schemas.microsoft.com/office/powerpoint/2010/main" val="15550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8872"/>
            <a:ext cx="11963400" cy="2554545"/>
          </a:xfrm>
          <a:prstGeom prst="rect">
            <a:avLst/>
          </a:prstGeom>
        </p:spPr>
        <p:txBody>
          <a:bodyPr wrap="square">
            <a:spAutoFit/>
          </a:bodyPr>
          <a:lstStyle/>
          <a:p>
            <a:pPr algn="ctr"/>
            <a:r>
              <a:rPr lang="en-US" sz="4000" b="1" dirty="0"/>
              <a:t>1. Babylon Is Providentially Raised Up by God As A “Golden Cup In The Hand Of The Lord.”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76200" y="0"/>
            <a:ext cx="121158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3785652"/>
          </a:xfrm>
          <a:prstGeom prst="rect">
            <a:avLst/>
          </a:prstGeom>
        </p:spPr>
        <p:txBody>
          <a:bodyPr wrap="square">
            <a:spAutoFit/>
          </a:bodyPr>
          <a:lstStyle/>
          <a:p>
            <a:pPr algn="ctr"/>
            <a:r>
              <a:rPr lang="en-US" sz="4000" b="1" u="sng" dirty="0"/>
              <a:t>Jeremiah 51:7 </a:t>
            </a:r>
            <a:endParaRPr lang="en-US" sz="4000" u="sng" dirty="0"/>
          </a:p>
          <a:p>
            <a:pPr algn="ctr"/>
            <a:r>
              <a:rPr lang="en-US" sz="4000" dirty="0"/>
              <a:t>“Babylon hath been a golden cup in the LORD’s hand, that made all the earth drunken: the nations have drunken of her wine; therefore the nations are mad.” </a:t>
            </a:r>
          </a:p>
          <a:p>
            <a:pPr algn="ctr"/>
            <a:r>
              <a:rPr lang="en-US" sz="4000" b="1" dirty="0"/>
              <a:t> </a:t>
            </a:r>
            <a:endParaRPr lang="en-US" sz="4000" dirty="0"/>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2554545"/>
          </a:xfrm>
          <a:prstGeom prst="rect">
            <a:avLst/>
          </a:prstGeom>
        </p:spPr>
        <p:txBody>
          <a:bodyPr wrap="square">
            <a:spAutoFit/>
          </a:bodyPr>
          <a:lstStyle/>
          <a:p>
            <a:pPr algn="ctr"/>
            <a:r>
              <a:rPr lang="en-US" sz="4000" b="1" dirty="0"/>
              <a:t>2. Babylon Is The Seventh Of Eight Providential Nations.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5632311"/>
          </a:xfrm>
          <a:prstGeom prst="rect">
            <a:avLst/>
          </a:prstGeom>
        </p:spPr>
        <p:txBody>
          <a:bodyPr wrap="square">
            <a:spAutoFit/>
          </a:bodyPr>
          <a:lstStyle/>
          <a:p>
            <a:pPr algn="ctr"/>
            <a:r>
              <a:rPr lang="en-US" sz="4000" dirty="0"/>
              <a:t> </a:t>
            </a:r>
            <a:r>
              <a:rPr lang="en-US" sz="4000" b="1" dirty="0"/>
              <a:t> </a:t>
            </a:r>
            <a:r>
              <a:rPr lang="en-US" sz="4000" b="1" u="sng" dirty="0"/>
              <a:t>Revelation 17:10-11</a:t>
            </a:r>
            <a:endParaRPr lang="en-US" sz="4000" u="sng" dirty="0"/>
          </a:p>
          <a:p>
            <a:pPr algn="ctr"/>
            <a:r>
              <a:rPr lang="en-US" sz="4000" dirty="0"/>
              <a:t>10 “They are also seven kings. Five have fallen, one is, the other has not yet come; but when he does come, he must remain for only a little while. 11 The beast who once was, and now is not, is an eighth king. He belongs to the seven and is going to his destruction.</a:t>
            </a:r>
          </a:p>
          <a:p>
            <a:pPr algn="ctr"/>
            <a:r>
              <a:rPr lang="en-US" sz="4000" dirty="0"/>
              <a:t> </a:t>
            </a:r>
          </a:p>
          <a:p>
            <a:pPr algn="ctr"/>
            <a:endParaRPr lang="en-US" sz="4000" dirty="0"/>
          </a:p>
        </p:txBody>
      </p:sp>
    </p:spTree>
    <p:extLst>
      <p:ext uri="{BB962C8B-B14F-4D97-AF65-F5344CB8AC3E}">
        <p14:creationId xmlns:p14="http://schemas.microsoft.com/office/powerpoint/2010/main" val="36748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2554545"/>
          </a:xfrm>
          <a:prstGeom prst="rect">
            <a:avLst/>
          </a:prstGeom>
        </p:spPr>
        <p:txBody>
          <a:bodyPr wrap="square">
            <a:spAutoFit/>
          </a:bodyPr>
          <a:lstStyle/>
          <a:p>
            <a:pPr algn="ctr"/>
            <a:r>
              <a:rPr lang="en-US" sz="4000" b="1" dirty="0"/>
              <a:t>3. Babylon Is A Mystery, Mysterion; A Secret Revealed To A Small Group Of People</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5773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2554545"/>
          </a:xfrm>
          <a:prstGeom prst="rect">
            <a:avLst/>
          </a:prstGeom>
        </p:spPr>
        <p:txBody>
          <a:bodyPr wrap="square">
            <a:spAutoFit/>
          </a:bodyPr>
          <a:lstStyle/>
          <a:p>
            <a:pPr algn="ctr"/>
            <a:r>
              <a:rPr lang="en-US" sz="4000" b="1" dirty="0"/>
              <a:t>The U.S. did not exist at the </a:t>
            </a:r>
          </a:p>
          <a:p>
            <a:pPr algn="ctr"/>
            <a:r>
              <a:rPr lang="en-US" sz="4000" b="1" dirty="0"/>
              <a:t>time of the prophecies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12238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2039600" cy="3785652"/>
          </a:xfrm>
          <a:prstGeom prst="rect">
            <a:avLst/>
          </a:prstGeom>
        </p:spPr>
        <p:txBody>
          <a:bodyPr wrap="square">
            <a:spAutoFit/>
          </a:bodyPr>
          <a:lstStyle/>
          <a:p>
            <a:pPr algn="ctr"/>
            <a:r>
              <a:rPr lang="en-US" sz="4000" b="1" u="sng" dirty="0"/>
              <a:t>Isaiah 47:7</a:t>
            </a:r>
            <a:endParaRPr lang="en-US" sz="4000" u="sng" dirty="0"/>
          </a:p>
          <a:p>
            <a:pPr algn="ctr"/>
            <a:r>
              <a:rPr lang="en-US" sz="4000" dirty="0"/>
              <a:t>And you said, 'I shall be a lady forever,' So that you did not take these things to heart, Nor remember the latter end of them.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2312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4401205"/>
          </a:xfrm>
          <a:prstGeom prst="rect">
            <a:avLst/>
          </a:prstGeom>
        </p:spPr>
        <p:txBody>
          <a:bodyPr wrap="square">
            <a:spAutoFit/>
          </a:bodyPr>
          <a:lstStyle/>
          <a:p>
            <a:pPr algn="ctr"/>
            <a:r>
              <a:rPr lang="en-US" sz="4000" b="1" u="sng" dirty="0"/>
              <a:t>Revelation 17:5</a:t>
            </a:r>
            <a:endParaRPr lang="en-US" sz="4000" u="sng" dirty="0"/>
          </a:p>
          <a:p>
            <a:pPr algn="ctr"/>
            <a:r>
              <a:rPr lang="en-US" sz="4000" dirty="0"/>
              <a:t>“And on her forehead a name was written: MYSTERY, BABYLON THE GREAT, THE MOTHER OF HARLOTS AND OF THE ABOMINATIONS OF THE EARTH”</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44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2039600" cy="4401205"/>
          </a:xfrm>
          <a:prstGeom prst="rect">
            <a:avLst/>
          </a:prstGeom>
        </p:spPr>
        <p:txBody>
          <a:bodyPr wrap="square">
            <a:spAutoFit/>
          </a:bodyPr>
          <a:lstStyle/>
          <a:p>
            <a:pPr algn="ctr"/>
            <a:r>
              <a:rPr lang="en-US" sz="4000" b="1" u="sng" dirty="0"/>
              <a:t>Daniel 12:10</a:t>
            </a:r>
            <a:endParaRPr lang="en-US" sz="4000" u="sng" dirty="0"/>
          </a:p>
          <a:p>
            <a:pPr algn="ctr"/>
            <a:r>
              <a:rPr lang="en-US" sz="4000" dirty="0"/>
              <a:t>“Many shall be purified, made white, and refined, but the wicked shall do wickedly; and none of the wicked shall understand, but the wise shall understand”</a:t>
            </a:r>
          </a:p>
          <a:p>
            <a:pPr algn="ctr"/>
            <a:r>
              <a:rPr lang="en-US" sz="4000" dirty="0"/>
              <a:t> </a:t>
            </a:r>
          </a:p>
          <a:p>
            <a:pPr algn="ctr">
              <a:defRPr/>
            </a:pPr>
            <a:endParaRPr lang="en-US" sz="4000" dirty="0">
              <a:solidFill>
                <a:srgbClr val="FFFFFF"/>
              </a:solidFill>
            </a:endParaRPr>
          </a:p>
        </p:txBody>
      </p:sp>
    </p:spTree>
    <p:extLst>
      <p:ext uri="{BB962C8B-B14F-4D97-AF65-F5344CB8AC3E}">
        <p14:creationId xmlns:p14="http://schemas.microsoft.com/office/powerpoint/2010/main" val="1805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11353800" cy="21636692"/>
          </a:xfrm>
          <a:prstGeom prst="rect">
            <a:avLst/>
          </a:prstGeom>
        </p:spPr>
        <p:txBody>
          <a:bodyPr wrap="square">
            <a:spAutoFit/>
          </a:bodyPr>
          <a:lstStyle/>
          <a:p>
            <a:pPr algn="ctr"/>
            <a:r>
              <a:rPr lang="en-US" sz="4000" b="1" u="sng" dirty="0"/>
              <a:t>Deuteronomy 29:29</a:t>
            </a:r>
            <a:endParaRPr lang="en-US" sz="4000" u="sng" dirty="0"/>
          </a:p>
          <a:p>
            <a:pPr algn="ctr"/>
            <a:r>
              <a:rPr lang="en-US" sz="4000" dirty="0"/>
              <a:t>"The secret things belong to the LORD our God, but those things which are revealed belong to us and to our children forever, that we may do all the words of this law”</a:t>
            </a:r>
          </a:p>
          <a:p>
            <a:pPr algn="ctr"/>
            <a:r>
              <a:rPr lang="en-US" sz="4000" dirty="0"/>
              <a:t> </a:t>
            </a: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11150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3524"/>
            <a:ext cx="11734800" cy="13018949"/>
          </a:xfrm>
          <a:prstGeom prst="rect">
            <a:avLst/>
          </a:prstGeom>
        </p:spPr>
        <p:txBody>
          <a:bodyPr wrap="square">
            <a:spAutoFit/>
          </a:bodyPr>
          <a:lstStyle/>
          <a:p>
            <a:pPr algn="ctr"/>
            <a:r>
              <a:rPr lang="en-US" sz="4000" b="1" dirty="0"/>
              <a:t>4.</a:t>
            </a:r>
            <a:r>
              <a:rPr lang="en-US" sz="4000" dirty="0"/>
              <a:t> </a:t>
            </a:r>
            <a:r>
              <a:rPr lang="en-US" sz="4000" b="1" dirty="0"/>
              <a:t>Babylon Appears Before The Antichrist And The Ten Nations Emerge.</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8932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046988"/>
          </a:xfrm>
          <a:prstGeom prst="rect">
            <a:avLst/>
          </a:prstGeom>
          <a:noFill/>
        </p:spPr>
        <p:txBody>
          <a:bodyPr wrap="square" rtlCol="0">
            <a:spAutoFit/>
          </a:bodyPr>
          <a:lstStyle/>
          <a:p>
            <a:pPr algn="ctr"/>
            <a:r>
              <a:rPr lang="en-US" sz="3200" b="1" dirty="0"/>
              <a:t>Mystery Babylon Part 1</a:t>
            </a:r>
          </a:p>
          <a:p>
            <a:pPr algn="ctr"/>
            <a:r>
              <a:rPr lang="en-US" sz="2800" b="1" dirty="0"/>
              <a:t>by Pastor Fee Soliven</a:t>
            </a:r>
          </a:p>
          <a:p>
            <a:pPr algn="ctr"/>
            <a:r>
              <a:rPr lang="en-US" sz="3200" b="1" dirty="0"/>
              <a:t>Revelation 18:1-24</a:t>
            </a:r>
          </a:p>
          <a:p>
            <a:pPr algn="ctr"/>
            <a:r>
              <a:rPr lang="en-US" sz="3200" b="1" dirty="0"/>
              <a:t>Sunday Afternoon</a:t>
            </a:r>
          </a:p>
          <a:p>
            <a:pPr algn="ctr"/>
            <a:r>
              <a:rPr lang="en-US" sz="3200" b="1" dirty="0"/>
              <a:t>September 8, 2024</a:t>
            </a:r>
          </a:p>
          <a:p>
            <a:pPr algn="ctr"/>
            <a:endParaRPr lang="en-US" sz="3200" dirty="0"/>
          </a:p>
        </p:txBody>
      </p:sp>
      <p:pic>
        <p:nvPicPr>
          <p:cNvPr id="3" name="Picture 2" descr="A collage of different books&#10;&#10;Description automatically generated">
            <a:extLst>
              <a:ext uri="{FF2B5EF4-FFF2-40B4-BE49-F238E27FC236}">
                <a16:creationId xmlns:a16="http://schemas.microsoft.com/office/drawing/2014/main" id="{06F3A18D-B5B5-1790-E103-54146C6BB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23622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3525"/>
            <a:ext cx="11811000" cy="25330011"/>
          </a:xfrm>
          <a:prstGeom prst="rect">
            <a:avLst/>
          </a:prstGeom>
        </p:spPr>
        <p:txBody>
          <a:bodyPr wrap="square">
            <a:spAutoFit/>
          </a:bodyPr>
          <a:lstStyle/>
          <a:p>
            <a:pPr algn="ctr"/>
            <a:r>
              <a:rPr lang="en-US" sz="4000" b="1" u="sng" dirty="0"/>
              <a:t>Revelation 17:10-12</a:t>
            </a:r>
            <a:endParaRPr lang="en-US" sz="4000" u="sng" dirty="0"/>
          </a:p>
          <a:p>
            <a:pPr algn="ctr"/>
            <a:r>
              <a:rPr lang="en-US" sz="4000" dirty="0"/>
              <a:t>10 There are also seven kings. Five have fallen, one is, and the other has not yet come. And when he comes, he must continue a short time. 11 And the beast that was, and is not, is himself also the eighth, and is of the seven, and is going to perdition. 12 The ten horns which you saw are ten kings who have received no kingdom as yet, but they receive authority for one hour as kings with the beast.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3916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12954000" cy="2554545"/>
          </a:xfrm>
          <a:prstGeom prst="rect">
            <a:avLst/>
          </a:prstGeom>
        </p:spPr>
        <p:txBody>
          <a:bodyPr wrap="square">
            <a:spAutoFit/>
          </a:bodyPr>
          <a:lstStyle/>
          <a:p>
            <a:pPr algn="ctr"/>
            <a:r>
              <a:rPr lang="en-US" sz="4000" b="1" dirty="0"/>
              <a:t>5. Babylon Is Recognized By The World With The Symbol Of A Woman</a:t>
            </a:r>
            <a:r>
              <a:rPr lang="en-US" sz="4000" dirty="0"/>
              <a:t>    </a:t>
            </a:r>
          </a:p>
          <a:p>
            <a:pPr algn="ctr"/>
            <a:endParaRPr lang="en-US" sz="4000" b="1"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7741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1938992"/>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The global icon of the U.S. is Lady Liberty</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pic>
        <p:nvPicPr>
          <p:cNvPr id="4" name="Picture 3" descr="A statue of liberty holding a torch with Statue of Liberty in the background&#10;&#10;Description automatically generated">
            <a:extLst>
              <a:ext uri="{FF2B5EF4-FFF2-40B4-BE49-F238E27FC236}">
                <a16:creationId xmlns:a16="http://schemas.microsoft.com/office/drawing/2014/main" id="{86FA1401-1173-6554-7BA7-E84D1CF9A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2581" y="838200"/>
            <a:ext cx="4466838" cy="6019800"/>
          </a:xfrm>
          <a:prstGeom prst="rect">
            <a:avLst/>
          </a:prstGeom>
        </p:spPr>
      </p:pic>
    </p:spTree>
    <p:extLst>
      <p:ext uri="{BB962C8B-B14F-4D97-AF65-F5344CB8AC3E}">
        <p14:creationId xmlns:p14="http://schemas.microsoft.com/office/powerpoint/2010/main" val="343228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11734800" cy="7478970"/>
          </a:xfrm>
          <a:prstGeom prst="rect">
            <a:avLst/>
          </a:prstGeom>
        </p:spPr>
        <p:txBody>
          <a:bodyPr wrap="square">
            <a:spAutoFit/>
          </a:bodyPr>
          <a:lstStyle/>
          <a:p>
            <a:pPr algn="ctr"/>
            <a:r>
              <a:rPr lang="en-US" sz="4000" dirty="0">
                <a:solidFill>
                  <a:srgbClr val="FFFFFF"/>
                </a:solidFill>
                <a:latin typeface="Arial"/>
                <a:cs typeface="Arial"/>
              </a:rPr>
              <a:t> </a:t>
            </a:r>
            <a:r>
              <a:rPr lang="en-US" sz="4000" b="1" u="sng" dirty="0"/>
              <a:t>Isaiah 47:5-7</a:t>
            </a:r>
            <a:endParaRPr lang="en-US" sz="4000" u="sng" dirty="0"/>
          </a:p>
          <a:p>
            <a:pPr algn="ctr"/>
            <a:r>
              <a:rPr lang="en-US" sz="4000" dirty="0"/>
              <a:t>5 "Sit in silence, and go into darkness, O daughter of the Chaldeans; For you shall no longer be called The Lady of Kingdoms. 6 I was angry with My people; I have profaned My inheritance, And given them into your hand. You showed them no mercy; On the elderly you laid your yoke very heavily. 7 And you said, 'I shall be a lady forever,' So that you did not take these things to heart, Nor remember the latter end of them. </a:t>
            </a:r>
          </a:p>
          <a:p>
            <a:pPr algn="ctr"/>
            <a:r>
              <a:rPr lang="en-US" sz="4000" dirty="0"/>
              <a:t> </a:t>
            </a:r>
          </a:p>
          <a:p>
            <a:pPr lvl="0" algn="ctr">
              <a:defRPr/>
            </a:pPr>
            <a:endParaRPr lang="en-US" sz="4000" dirty="0">
              <a:solidFill>
                <a:srgbClr val="FFFFFF"/>
              </a:solidFill>
            </a:endParaRPr>
          </a:p>
        </p:txBody>
      </p:sp>
    </p:spTree>
    <p:extLst>
      <p:ext uri="{BB962C8B-B14F-4D97-AF65-F5344CB8AC3E}">
        <p14:creationId xmlns:p14="http://schemas.microsoft.com/office/powerpoint/2010/main" val="33957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2344400" cy="23483352"/>
          </a:xfrm>
          <a:prstGeom prst="rect">
            <a:avLst/>
          </a:prstGeom>
        </p:spPr>
        <p:txBody>
          <a:bodyPr wrap="square">
            <a:spAutoFit/>
          </a:bodyPr>
          <a:lstStyle/>
          <a:p>
            <a:pPr algn="ctr"/>
            <a:r>
              <a:rPr lang="en-US" sz="4000" b="1" dirty="0">
                <a:solidFill>
                  <a:srgbClr val="FFFFFF"/>
                </a:solidFill>
                <a:latin typeface="Arial"/>
                <a:cs typeface="Arial"/>
              </a:rPr>
              <a:t>  </a:t>
            </a:r>
            <a:r>
              <a:rPr lang="en-US" sz="4000" b="1" u="sng" dirty="0"/>
              <a:t>Revelation 17:3</a:t>
            </a:r>
            <a:endParaRPr lang="en-US" sz="4000" u="sng" dirty="0"/>
          </a:p>
          <a:p>
            <a:pPr algn="ctr"/>
            <a:r>
              <a:rPr lang="en-US" sz="4000" dirty="0"/>
              <a:t>So he carried me away in the Spirit into the wilderness. And I saw a woman sitting on a scarlet beast which was full of names of blasphemy, having seven heads and ten horns. </a:t>
            </a:r>
          </a:p>
          <a:p>
            <a:pPr algn="ctr"/>
            <a:r>
              <a:rPr lang="en-US" sz="4000" dirty="0"/>
              <a:t> </a:t>
            </a: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9427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8094524"/>
          </a:xfrm>
          <a:prstGeom prst="rect">
            <a:avLst/>
          </a:prstGeom>
        </p:spPr>
        <p:txBody>
          <a:bodyPr wrap="square">
            <a:spAutoFit/>
          </a:bodyPr>
          <a:lstStyle/>
          <a:p>
            <a:pPr algn="ctr"/>
            <a:r>
              <a:rPr lang="en-US" sz="4000" dirty="0">
                <a:solidFill>
                  <a:srgbClr val="FFFFFF"/>
                </a:solidFill>
                <a:latin typeface="Arial"/>
                <a:cs typeface="Arial"/>
              </a:rPr>
              <a:t> </a:t>
            </a:r>
            <a:r>
              <a:rPr lang="en-US" sz="4000" b="1" u="sng" dirty="0"/>
              <a:t>Revelation 18:3</a:t>
            </a:r>
            <a:endParaRPr lang="en-US" sz="4000" u="sng" dirty="0"/>
          </a:p>
          <a:p>
            <a:pPr algn="ctr"/>
            <a:r>
              <a:rPr lang="en-US" sz="4000" dirty="0"/>
              <a:t>For all the nations have drunk of the wine of the wrath of her fornication, the kings of the earth have committed fornication with her, and the merchants of the earth have become rich through the abundance of her luxury."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6083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12039600" cy="1938992"/>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t> </a:t>
            </a:r>
            <a:r>
              <a:rPr lang="en-US" sz="4000" b="1" dirty="0"/>
              <a:t>6. Babylon Is The Wealthiest Of All Nations</a:t>
            </a: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6238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3170099"/>
          </a:xfrm>
          <a:prstGeom prst="rect">
            <a:avLst/>
          </a:prstGeom>
        </p:spPr>
        <p:txBody>
          <a:bodyPr wrap="square">
            <a:spAutoFit/>
          </a:bodyPr>
          <a:lstStyle/>
          <a:p>
            <a:pPr algn="ctr"/>
            <a:r>
              <a:rPr lang="en-US" sz="4000" b="1" dirty="0"/>
              <a:t>The U.S. has the highest GDP </a:t>
            </a:r>
          </a:p>
          <a:p>
            <a:pPr algn="ctr"/>
            <a:r>
              <a:rPr lang="en-US" sz="4000" b="1" dirty="0"/>
              <a:t>in the world $ 25 Trillion</a:t>
            </a:r>
          </a:p>
          <a:p>
            <a:pPr algn="ctr"/>
            <a:r>
              <a:rPr lang="en-US" sz="4000" b="1" dirty="0"/>
              <a:t>Gross Domestic Product</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522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018"/>
            <a:ext cx="11734800" cy="26561117"/>
          </a:xfrm>
          <a:prstGeom prst="rect">
            <a:avLst/>
          </a:prstGeom>
        </p:spPr>
        <p:txBody>
          <a:bodyPr wrap="square">
            <a:spAutoFit/>
          </a:bodyPr>
          <a:lstStyle/>
          <a:p>
            <a:pPr algn="ctr"/>
            <a:r>
              <a:rPr lang="en-US" sz="4000" dirty="0">
                <a:solidFill>
                  <a:srgbClr val="FFFFFF"/>
                </a:solidFill>
                <a:latin typeface="Arial"/>
                <a:cs typeface="Arial"/>
              </a:rPr>
              <a:t>  </a:t>
            </a:r>
            <a:r>
              <a:rPr lang="en-US" sz="4000" b="1" u="sng" dirty="0"/>
              <a:t>Revelation 18:3-4</a:t>
            </a:r>
            <a:endParaRPr lang="en-US" sz="4000" u="sng" dirty="0"/>
          </a:p>
          <a:p>
            <a:pPr algn="ctr"/>
            <a:r>
              <a:rPr lang="en-US" sz="4000" dirty="0"/>
              <a:t>3 For all the nations have drunk of the wine of the wrath of her fornication, the kings of the earth have committed fornication with her, and the merchants of the earth have become rich through the abundance of her luxury."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743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1963400" cy="2554545"/>
          </a:xfrm>
          <a:prstGeom prst="rect">
            <a:avLst/>
          </a:prstGeom>
        </p:spPr>
        <p:txBody>
          <a:bodyPr wrap="square">
            <a:spAutoFit/>
          </a:bodyPr>
          <a:lstStyle/>
          <a:p>
            <a:pPr algn="ctr"/>
            <a:r>
              <a:rPr lang="en-US" sz="4000" dirty="0">
                <a:solidFill>
                  <a:srgbClr val="FFFFFF"/>
                </a:solidFill>
                <a:latin typeface="Arial"/>
                <a:cs typeface="Arial"/>
              </a:rPr>
              <a:t> </a:t>
            </a:r>
            <a:r>
              <a:rPr lang="en-US" sz="4000" dirty="0"/>
              <a:t>4 And I heard another voice from heaven saying, "Come out of her, my people, lest you share in her sins, and lest you receive of her plagues.</a:t>
            </a:r>
          </a:p>
          <a:p>
            <a:pPr algn="ctr"/>
            <a:r>
              <a:rPr lang="en-US" sz="4000" dirty="0"/>
              <a:t> </a:t>
            </a:r>
          </a:p>
        </p:txBody>
      </p:sp>
    </p:spTree>
    <p:extLst>
      <p:ext uri="{BB962C8B-B14F-4D97-AF65-F5344CB8AC3E}">
        <p14:creationId xmlns:p14="http://schemas.microsoft.com/office/powerpoint/2010/main" val="31970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039600" cy="6247864"/>
          </a:xfrm>
          <a:prstGeom prst="rect">
            <a:avLst/>
          </a:prstGeom>
        </p:spPr>
        <p:txBody>
          <a:bodyPr wrap="square">
            <a:spAutoFit/>
          </a:bodyPr>
          <a:lstStyle/>
          <a:p>
            <a:pPr algn="ctr"/>
            <a:r>
              <a:rPr lang="en-US" sz="4000" b="1" u="sng" dirty="0"/>
              <a:t>Revelation 18:1-24</a:t>
            </a:r>
            <a:endParaRPr lang="en-US" sz="4000" u="sng" dirty="0"/>
          </a:p>
          <a:p>
            <a:pPr algn="ctr"/>
            <a:r>
              <a:rPr lang="en-US" sz="4000" dirty="0"/>
              <a:t>1 After these things I saw another angel coming down from heaven, having great authority, and the earth was illuminated with his glory. 2 And he cried mightily with a loud voice, saying, "Babylon the great is fallen, is fallen, and has become a dwelling place of demons, a prison for every foul spirit, and a cage for every unclean and hated bird! </a:t>
            </a:r>
          </a:p>
          <a:p>
            <a:pPr algn="ctr"/>
            <a:r>
              <a:rPr lang="en-US" sz="4000" dirty="0"/>
              <a:t> </a:t>
            </a:r>
          </a:p>
          <a:p>
            <a:pPr algn="ctr"/>
            <a:endParaRPr lang="en-US" sz="4000" dirty="0"/>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268200" cy="17327820"/>
          </a:xfrm>
          <a:prstGeom prst="rect">
            <a:avLst/>
          </a:prstGeom>
        </p:spPr>
        <p:txBody>
          <a:bodyPr wrap="square">
            <a:spAutoFit/>
          </a:bodyPr>
          <a:lstStyle/>
          <a:p>
            <a:pPr algn="ctr"/>
            <a:r>
              <a:rPr lang="en-US" sz="4000" b="1" u="sng" dirty="0"/>
              <a:t>Revelation 18:16</a:t>
            </a:r>
            <a:endParaRPr lang="en-US" sz="4000" u="sng" dirty="0"/>
          </a:p>
          <a:p>
            <a:pPr algn="ctr"/>
            <a:r>
              <a:rPr lang="en-US" sz="4000" dirty="0"/>
              <a:t>and saying, 'Alas, alas, that great city that was clothed in fine linen, purple, and scarlet, and adorned with gold and precious stones and pearls! </a:t>
            </a:r>
          </a:p>
          <a:p>
            <a:pPr algn="ctr"/>
            <a:r>
              <a:rPr lang="en-US" sz="4000" dirty="0"/>
              <a:t> </a:t>
            </a:r>
          </a:p>
          <a:p>
            <a:pPr algn="ctr">
              <a:defRPr/>
            </a:pPr>
            <a:endParaRPr lang="en-US" sz="4000" dirty="0">
              <a:solidFill>
                <a:prstClr val="black"/>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3919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
            <a:ext cx="11734800" cy="6247864"/>
          </a:xfrm>
          <a:prstGeom prst="rect">
            <a:avLst/>
          </a:prstGeom>
        </p:spPr>
        <p:txBody>
          <a:bodyPr wrap="square">
            <a:spAutoFit/>
          </a:bodyPr>
          <a:lstStyle/>
          <a:p>
            <a:pPr algn="ctr"/>
            <a:r>
              <a:rPr lang="en-US" sz="4000" b="1" dirty="0"/>
              <a:t>7. Babylon Trades With Merchants At Her Deep-Water Ports.</a:t>
            </a:r>
            <a:endParaRPr lang="en-US" sz="4000" dirty="0"/>
          </a:p>
          <a:p>
            <a:pPr algn="ctr"/>
            <a:r>
              <a:rPr lang="en-US" sz="4000" b="1" dirty="0"/>
              <a:t> </a:t>
            </a:r>
            <a:endParaRPr lang="en-US" sz="4000"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pic>
        <p:nvPicPr>
          <p:cNvPr id="4" name="Picture 3" descr="A port with many containers&#10;&#10;Description automatically generated with medium confidence">
            <a:extLst>
              <a:ext uri="{FF2B5EF4-FFF2-40B4-BE49-F238E27FC236}">
                <a16:creationId xmlns:a16="http://schemas.microsoft.com/office/drawing/2014/main" id="{782AAC84-458C-30FD-686B-56E9D8D3B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12192000" cy="5486400"/>
          </a:xfrm>
          <a:prstGeom prst="rect">
            <a:avLst/>
          </a:prstGeom>
        </p:spPr>
      </p:pic>
    </p:spTree>
    <p:extLst>
      <p:ext uri="{BB962C8B-B14F-4D97-AF65-F5344CB8AC3E}">
        <p14:creationId xmlns:p14="http://schemas.microsoft.com/office/powerpoint/2010/main" val="581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2554545"/>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The U.S. has 40% of the worlds deep water ports</a:t>
            </a:r>
            <a:endParaRPr lang="en-US" sz="4000" dirty="0"/>
          </a:p>
          <a:p>
            <a:pPr algn="ctr"/>
            <a:r>
              <a:rPr lang="en-US" sz="4000" b="1" dirty="0"/>
              <a:t> </a:t>
            </a:r>
            <a:endParaRPr lang="en-US" sz="4000" u="sng" dirty="0"/>
          </a:p>
          <a:p>
            <a:pPr algn="ctr">
              <a:defRPr/>
            </a:pPr>
            <a:endParaRPr lang="en-US" sz="4000" dirty="0">
              <a:solidFill>
                <a:srgbClr val="FFFFFF"/>
              </a:solidFill>
              <a:latin typeface="Arial"/>
              <a:cs typeface="Arial"/>
            </a:endParaRPr>
          </a:p>
        </p:txBody>
      </p:sp>
      <p:pic>
        <p:nvPicPr>
          <p:cNvPr id="4" name="Picture 3" descr="A large cargo ship with many containers on the water&#10;&#10;Description automatically generated">
            <a:extLst>
              <a:ext uri="{FF2B5EF4-FFF2-40B4-BE49-F238E27FC236}">
                <a16:creationId xmlns:a16="http://schemas.microsoft.com/office/drawing/2014/main" id="{A83E7479-82A7-1328-A315-6FEA3354F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12192000" cy="5562600"/>
          </a:xfrm>
          <a:prstGeom prst="rect">
            <a:avLst/>
          </a:prstGeom>
        </p:spPr>
      </p:pic>
    </p:spTree>
    <p:extLst>
      <p:ext uri="{BB962C8B-B14F-4D97-AF65-F5344CB8AC3E}">
        <p14:creationId xmlns:p14="http://schemas.microsoft.com/office/powerpoint/2010/main" val="6363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5016758"/>
          </a:xfrm>
          <a:prstGeom prst="rect">
            <a:avLst/>
          </a:prstGeom>
        </p:spPr>
        <p:txBody>
          <a:bodyPr wrap="square">
            <a:spAutoFit/>
          </a:bodyPr>
          <a:lstStyle/>
          <a:p>
            <a:pPr algn="ctr"/>
            <a:r>
              <a:rPr lang="en-US" sz="4000" b="1" u="sng" dirty="0"/>
              <a:t>Revelation 18:17-19</a:t>
            </a:r>
            <a:endParaRPr lang="en-US" sz="4000" u="sng" dirty="0"/>
          </a:p>
          <a:p>
            <a:pPr algn="ctr"/>
            <a:r>
              <a:rPr lang="en-US" sz="4000" dirty="0"/>
              <a:t>17 For in one hour such great riches came to nothing.' Every shipmaster, all who travel by ship, sailors, and as many as trade on the sea, stood at a distance 18 and cried out when they saw the smoke of her burning, saying, 'What is like this great city?'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97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t>19 "They threw dust on their heads and cried out, weeping and wailing, and saying, 'Alas, alas, that great city, in which all who had ships on the sea became rich by her wealth! For in one hour she is made desolate.' </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1043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117228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8. Babylon Trades All Twenty• Seven Products Listed In Scripture</a:t>
            </a:r>
            <a:endParaRPr lang="en-US" sz="4000"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857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710077"/>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 The NYSE is the world's largest stock exchange</a:t>
            </a:r>
            <a:endParaRPr lang="en-US" sz="4000" dirty="0"/>
          </a:p>
          <a:p>
            <a:pPr algn="ctr"/>
            <a:r>
              <a:rPr lang="en-US" sz="4000" b="1" dirty="0"/>
              <a:t> </a:t>
            </a:r>
            <a:endParaRPr lang="en-US" sz="4000" dirty="0"/>
          </a:p>
          <a:p>
            <a:pPr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room with many monitors and people&#10;&#10;Description automatically generated">
            <a:extLst>
              <a:ext uri="{FF2B5EF4-FFF2-40B4-BE49-F238E27FC236}">
                <a16:creationId xmlns:a16="http://schemas.microsoft.com/office/drawing/2014/main" id="{A43A3FA8-B534-6900-5377-BC94CBA32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9300"/>
            <a:ext cx="7162800" cy="4838700"/>
          </a:xfrm>
          <a:prstGeom prst="rect">
            <a:avLst/>
          </a:prstGeom>
        </p:spPr>
      </p:pic>
      <p:pic>
        <p:nvPicPr>
          <p:cNvPr id="6" name="Picture 5" descr="A statue of a bull on a street&#10;&#10;Description automatically generated">
            <a:extLst>
              <a:ext uri="{FF2B5EF4-FFF2-40B4-BE49-F238E27FC236}">
                <a16:creationId xmlns:a16="http://schemas.microsoft.com/office/drawing/2014/main" id="{F99F414A-B653-0255-1D5C-2E57A4D39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019300"/>
            <a:ext cx="4953000" cy="4838700"/>
          </a:xfrm>
          <a:prstGeom prst="rect">
            <a:avLst/>
          </a:prstGeom>
        </p:spPr>
      </p:pic>
    </p:spTree>
    <p:extLst>
      <p:ext uri="{BB962C8B-B14F-4D97-AF65-F5344CB8AC3E}">
        <p14:creationId xmlns:p14="http://schemas.microsoft.com/office/powerpoint/2010/main" val="4150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094524"/>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u="sng" dirty="0">
                <a:solidFill>
                  <a:srgbClr val="FFFFFF"/>
                </a:solidFill>
              </a:rPr>
              <a:t>Revelation 18:12-13</a:t>
            </a:r>
          </a:p>
          <a:p>
            <a:pPr lvl="0" algn="ctr"/>
            <a:r>
              <a:rPr lang="en-US" sz="4000" dirty="0">
                <a:solidFill>
                  <a:srgbClr val="FFFFFF"/>
                </a:solidFill>
              </a:rPr>
              <a:t>12 merchandise of gold and silver, precious stones and pearls, fine linen and purple, silk and scarlet, every kind of citron wood, every kind of object of ivory, every kind of object of most precious wood, bronze, iron, and marble; 13 and cinnamon and incense, fragrant oil and frankincense, wine and oil, fine flour and wheat, cattle and sheep, horses and chariots, and bodies and souls of men.</a:t>
            </a:r>
          </a:p>
          <a:p>
            <a:pPr lvl="0" algn="ct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991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938992"/>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solidFill>
                  <a:srgbClr val="FFFFFF"/>
                </a:solidFill>
              </a:rPr>
              <a:t>9. Babylon Has Traded in </a:t>
            </a:r>
          </a:p>
          <a:p>
            <a:pPr lvl="0" algn="ctr"/>
            <a:r>
              <a:rPr lang="en-US" sz="4000" dirty="0">
                <a:solidFill>
                  <a:srgbClr val="FFFFFF"/>
                </a:solidFill>
              </a:rPr>
              <a:t>"Slaves and Souls Of 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729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9174480"/>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solidFill>
                  <a:srgbClr val="FFFFFF"/>
                </a:solidFill>
              </a:rPr>
              <a:t>The U.S. practiced slavery until 1865</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painting of a group of people&#10;&#10;Description automatically generated">
            <a:extLst>
              <a:ext uri="{FF2B5EF4-FFF2-40B4-BE49-F238E27FC236}">
                <a16:creationId xmlns:a16="http://schemas.microsoft.com/office/drawing/2014/main" id="{2918CD53-D0F0-3F32-8781-725853E4D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12344400" cy="5907344"/>
          </a:xfrm>
          <a:prstGeom prst="rect">
            <a:avLst/>
          </a:prstGeom>
        </p:spPr>
      </p:pic>
    </p:spTree>
    <p:extLst>
      <p:ext uri="{BB962C8B-B14F-4D97-AF65-F5344CB8AC3E}">
        <p14:creationId xmlns:p14="http://schemas.microsoft.com/office/powerpoint/2010/main" val="18183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409"/>
            <a:ext cx="11658600" cy="6247864"/>
          </a:xfrm>
          <a:prstGeom prst="rect">
            <a:avLst/>
          </a:prstGeom>
        </p:spPr>
        <p:txBody>
          <a:bodyPr wrap="square">
            <a:spAutoFit/>
          </a:bodyPr>
          <a:lstStyle/>
          <a:p>
            <a:pPr algn="ctr"/>
            <a:r>
              <a:rPr lang="en-US" sz="4000" dirty="0"/>
              <a:t>3 For all the nations have drunk of the wine of the wrath of her fornication, the kings of the earth have committed fornication with her, and the merchants of the earth have become rich through the abundance of her luxury." 4 And I heard another voice from heaven saying, "Come out of her, my people, lest you share in her sins, and lest you receive of her plagues.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4865608"/>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u="sng" dirty="0">
                <a:solidFill>
                  <a:srgbClr val="FFFFFF"/>
                </a:solidFill>
              </a:rPr>
              <a:t>Revelation 18:13</a:t>
            </a:r>
          </a:p>
          <a:p>
            <a:pPr lvl="0" algn="ctr"/>
            <a:r>
              <a:rPr lang="en-US" sz="4000" dirty="0">
                <a:solidFill>
                  <a:srgbClr val="FFFFFF"/>
                </a:solidFill>
              </a:rPr>
              <a:t>and cinnamon and incense, fragrant oil and frankincense, wine and oil, fine flour and wheat, cattle and sheep, horses and chariots, and bodies and souls of men.</a:t>
            </a:r>
          </a:p>
          <a:p>
            <a:pPr lvl="0" algn="ct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894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938992"/>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solidFill>
                  <a:srgbClr val="FFFFFF"/>
                </a:solidFill>
              </a:rPr>
              <a:t>10. Babylon Makes Merchants of The Earth Rich Through the Abundance of Her Delicacies.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657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247864"/>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dirty="0">
                <a:solidFill>
                  <a:srgbClr val="FFFFFF"/>
                </a:solidFill>
              </a:rPr>
              <a:t>The U.S. is the largest importer of </a:t>
            </a:r>
          </a:p>
          <a:p>
            <a:pPr lvl="0" algn="ctr"/>
            <a:r>
              <a:rPr lang="en-US" sz="4000" dirty="0">
                <a:solidFill>
                  <a:srgbClr val="FFFFFF"/>
                </a:solidFill>
              </a:rPr>
              <a:t>goods in the world</a:t>
            </a:r>
          </a:p>
          <a:p>
            <a:pPr lvl="0" algn="ct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31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3483352"/>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u="sng" dirty="0">
                <a:solidFill>
                  <a:srgbClr val="FFFFFF"/>
                </a:solidFill>
              </a:rPr>
              <a:t>Revelation 18:19</a:t>
            </a:r>
          </a:p>
          <a:p>
            <a:pPr lvl="0" algn="ctr"/>
            <a:r>
              <a:rPr lang="en-US" sz="4000" dirty="0">
                <a:solidFill>
                  <a:srgbClr val="FFFFFF"/>
                </a:solidFill>
              </a:rPr>
              <a:t>"They threw dust on their heads and cried out, weeping and wailing, and saying, 'Alas, alas, that great city, in which all who had ships on the sea became rich by her wealth! For in one hour she is made desolate.' </a:t>
            </a:r>
          </a:p>
          <a:p>
            <a:pPr lvl="0" algn="ct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94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2252245"/>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u="sng" dirty="0">
                <a:solidFill>
                  <a:srgbClr val="FFFFFF"/>
                </a:solidFill>
              </a:rPr>
              <a:t>Revelation 18:15</a:t>
            </a:r>
          </a:p>
          <a:p>
            <a:pPr lvl="0" algn="ctr"/>
            <a:r>
              <a:rPr lang="en-US" sz="4000" dirty="0">
                <a:solidFill>
                  <a:srgbClr val="FFFFFF"/>
                </a:solidFill>
              </a:rPr>
              <a:t>The merchants of these things, who became rich by her, will stand at a distance for fear of her torment, weeping and wailing…</a:t>
            </a: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953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70099"/>
          </a:xfrm>
          <a:prstGeom prst="rect">
            <a:avLst/>
          </a:prstGeom>
        </p:spPr>
        <p:txBody>
          <a:bodyPr wrap="square">
            <a:spAutoFit/>
          </a:bodyPr>
          <a:lstStyle/>
          <a:p>
            <a:pPr lvl="0" algn="ctr"/>
            <a:r>
              <a:rPr lang="en-US" sz="4000" b="1" dirty="0">
                <a:solidFill>
                  <a:srgbClr val="FFFFFF"/>
                </a:solidFill>
              </a:rPr>
              <a:t> 11. BABYLON HAS A WORLD CURRENCY THAT DOMINATES THE 7 MOUNTAINS CONTINENTS OF THE EARTH. </a:t>
            </a:r>
          </a:p>
          <a:p>
            <a:pPr lvl="0" algn="ctr"/>
            <a:endParaRPr lang="en-US" sz="4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718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016758"/>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solidFill>
                  <a:srgbClr val="FFFFFF"/>
                </a:solidFill>
              </a:rPr>
              <a:t>The U.S. dollar has been the world currency since 1944 Britton woods agreement</a:t>
            </a:r>
          </a:p>
          <a:p>
            <a:pPr lvl="0" algn="ctr"/>
            <a:endParaRPr lang="en-US" sz="4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close-up of a money bill&#10;&#10;Description automatically generated">
            <a:extLst>
              <a:ext uri="{FF2B5EF4-FFF2-40B4-BE49-F238E27FC236}">
                <a16:creationId xmlns:a16="http://schemas.microsoft.com/office/drawing/2014/main" id="{8752F57A-CEE4-DC18-1A70-1E15B309F8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2783"/>
            <a:ext cx="12192000" cy="5124078"/>
          </a:xfrm>
          <a:prstGeom prst="rect">
            <a:avLst/>
          </a:prstGeom>
        </p:spPr>
      </p:pic>
    </p:spTree>
    <p:extLst>
      <p:ext uri="{BB962C8B-B14F-4D97-AF65-F5344CB8AC3E}">
        <p14:creationId xmlns:p14="http://schemas.microsoft.com/office/powerpoint/2010/main" val="40129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2867799"/>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17:9</a:t>
            </a:r>
          </a:p>
          <a:p>
            <a:pPr lvl="0" algn="ctr"/>
            <a:r>
              <a:rPr lang="en-US" sz="4000" b="1" dirty="0">
                <a:solidFill>
                  <a:srgbClr val="FFFFFF"/>
                </a:solidFill>
              </a:rPr>
              <a:t>“Here is the mind which has wisdom: The seven heads are seven mountains on which the woman sits”</a:t>
            </a: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407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70099"/>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17:18</a:t>
            </a:r>
          </a:p>
          <a:p>
            <a:pPr lvl="0" algn="ctr"/>
            <a:r>
              <a:rPr lang="en-US" sz="4000" b="1" dirty="0">
                <a:solidFill>
                  <a:srgbClr val="FFFFFF"/>
                </a:solidFill>
              </a:rPr>
              <a:t>And the woman whom you saw is that great city which reigns over the kings of the earth." </a:t>
            </a:r>
          </a:p>
          <a:p>
            <a:pPr lvl="0" algn="ctr"/>
            <a:endParaRPr lang="en-US" sz="4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979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3018949"/>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18:9</a:t>
            </a:r>
          </a:p>
          <a:p>
            <a:pPr lvl="0" algn="ctr"/>
            <a:r>
              <a:rPr lang="en-US" sz="4000" b="1" dirty="0">
                <a:solidFill>
                  <a:srgbClr val="FFFFFF"/>
                </a:solidFill>
              </a:rPr>
              <a:t>"The kings of the earth who committed fornication and lived luxuriously with her will weep and lament for her, when they see the smoke of her burning…</a:t>
            </a:r>
          </a:p>
          <a:p>
            <a:pPr lvl="0" algn="ctr"/>
            <a:endParaRPr lang="en-US" sz="4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662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1"/>
            <a:ext cx="12039600" cy="6863417"/>
          </a:xfrm>
          <a:prstGeom prst="rect">
            <a:avLst/>
          </a:prstGeom>
        </p:spPr>
        <p:txBody>
          <a:bodyPr wrap="square">
            <a:spAutoFit/>
          </a:bodyPr>
          <a:lstStyle/>
          <a:p>
            <a:pPr algn="ctr"/>
            <a:r>
              <a:rPr lang="en-US" sz="4000" dirty="0"/>
              <a:t>5 For her sins have reached to heaven, and God has remembered her iniquities. 6 Render to her just as she rendered to you, and repay her double according to her works; in the cup which she has mixed, mix double for her. 7 In the measure that she glorified herself and lived luxuriously, in the same measure give her torment and sorrow; for she says in her heart, 'I sit as queen, and am no widow, and will not see sorrow.'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3018949"/>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18:15</a:t>
            </a:r>
          </a:p>
          <a:p>
            <a:pPr lvl="0" algn="ctr"/>
            <a:r>
              <a:rPr lang="en-US" sz="4000" b="1" dirty="0">
                <a:solidFill>
                  <a:srgbClr val="FFFFFF"/>
                </a:solidFill>
              </a:rPr>
              <a:t>The merchants of these things, who became rich by her, will stand at a distance for fear of her torment, weeping and wailing…</a:t>
            </a:r>
          </a:p>
          <a:p>
            <a:pPr lvl="0" algn="ctr"/>
            <a:endParaRPr lang="en-US" sz="4000" b="1" dirty="0">
              <a:solidFill>
                <a:srgbClr val="FFFFFF"/>
              </a:solidFill>
            </a:endParaRP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823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solidFill>
                  <a:srgbClr val="FFFFFF"/>
                </a:solidFill>
              </a:rPr>
              <a:t>U.S. Providential Blessings</a:t>
            </a:r>
          </a:p>
          <a:p>
            <a:pPr lvl="0" algn="ctr"/>
            <a:endParaRPr lang="en-US" sz="4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112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5481161"/>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solidFill>
                  <a:srgbClr val="FFFFFF"/>
                </a:solidFill>
              </a:rPr>
              <a:t>12. Babylon has the Greatest Military Force in The World</a:t>
            </a: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044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2403395"/>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solidFill>
                  <a:srgbClr val="FFFFFF"/>
                </a:solidFill>
              </a:rPr>
              <a:t>The U.S. spends more annually on military than the next 4 leading countries combined</a:t>
            </a: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357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247864"/>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17:9</a:t>
            </a:r>
          </a:p>
          <a:p>
            <a:pPr lvl="0" algn="ctr"/>
            <a:r>
              <a:rPr lang="en-US" sz="4000" b="1" dirty="0">
                <a:solidFill>
                  <a:srgbClr val="FFFFFF"/>
                </a:solidFill>
              </a:rPr>
              <a:t>“Here is the mind which has wisdom: The seven heads are seven mountains on which the woman sits”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78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632311"/>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17:18</a:t>
            </a:r>
          </a:p>
          <a:p>
            <a:pPr lvl="0" algn="ctr"/>
            <a:r>
              <a:rPr lang="en-US" sz="4000" b="1" dirty="0">
                <a:solidFill>
                  <a:srgbClr val="FFFFFF"/>
                </a:solidFill>
              </a:rPr>
              <a:t>And the woman whom you saw is that great city which reigns over the kings of the earth." </a:t>
            </a:r>
          </a:p>
          <a:p>
            <a:pPr lvl="0" algn="ctr"/>
            <a:endParaRPr lang="en-US" sz="4000" b="1"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368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5178861"/>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solidFill>
                  <a:srgbClr val="FFFFFF"/>
                </a:solidFill>
              </a:rPr>
              <a:t>13. Babylon Uses Her Military to “Police” or “Rule Over” The Seven Mountains of the Earth.</a:t>
            </a: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746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3018949"/>
          </a:xfrm>
          <a:prstGeom prst="rect">
            <a:avLst/>
          </a:prstGeom>
        </p:spPr>
        <p:txBody>
          <a:bodyPr wrap="square">
            <a:spAutoFit/>
          </a:bodyPr>
          <a:lstStyle/>
          <a:p>
            <a:pPr lvl="0"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solidFill>
                  <a:srgbClr val="FFFFFF"/>
                </a:solidFill>
              </a:rPr>
              <a:t>Revelation 17:3</a:t>
            </a:r>
          </a:p>
          <a:p>
            <a:pPr lvl="0" algn="ctr"/>
            <a:r>
              <a:rPr lang="en-US" sz="4000" b="1" dirty="0">
                <a:solidFill>
                  <a:srgbClr val="FFFFFF"/>
                </a:solidFill>
              </a:rPr>
              <a:t>So he carried me away in the Spirit into the wilderness. And I saw a woman sitting on a scarlet beast which was full of names of blasphemy, having seven heads and ten horns.</a:t>
            </a: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402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5016758"/>
          </a:xfrm>
          <a:prstGeom prst="rect">
            <a:avLst/>
          </a:prstGeom>
        </p:spPr>
        <p:txBody>
          <a:bodyPr wrap="square">
            <a:spAutoFit/>
          </a:bodyPr>
          <a:lstStyle/>
          <a:p>
            <a:pPr algn="ctr"/>
            <a:r>
              <a:rPr lang="en-US" sz="4000" dirty="0"/>
              <a:t>8 "Therefore her plagues will come in one day--death and mourning and famine. And she will be utterly burned with fire, for strong is the Lord God who judges her. 9 "The kings of the earth who committed fornication and lived luxuriously with her will weep and lament for her, when they see the smoke of her burning,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0E0B2-FB2C-42D4-A35B-5B16AE93F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454"/>
            <a:ext cx="4953000" cy="7002953"/>
          </a:xfrm>
          <a:prstGeom prst="rect">
            <a:avLst/>
          </a:prstGeom>
        </p:spPr>
      </p:pic>
      <p:sp>
        <p:nvSpPr>
          <p:cNvPr id="5" name="TextBox 4">
            <a:extLst>
              <a:ext uri="{FF2B5EF4-FFF2-40B4-BE49-F238E27FC236}">
                <a16:creationId xmlns:a16="http://schemas.microsoft.com/office/drawing/2014/main" id="{276FA421-AE2D-438F-BC9B-368DF26E36CA}"/>
              </a:ext>
            </a:extLst>
          </p:cNvPr>
          <p:cNvSpPr txBox="1"/>
          <p:nvPr/>
        </p:nvSpPr>
        <p:spPr>
          <a:xfrm>
            <a:off x="6477000" y="76200"/>
            <a:ext cx="4191000" cy="7478970"/>
          </a:xfrm>
          <a:prstGeom prst="rect">
            <a:avLst/>
          </a:prstGeom>
          <a:noFill/>
        </p:spPr>
        <p:txBody>
          <a:bodyPr wrap="square" rtlCol="0">
            <a:spAutoFit/>
          </a:bodyPr>
          <a:lstStyle/>
          <a:p>
            <a:pPr algn="ctr"/>
            <a:r>
              <a:rPr lang="en-US" sz="4000" b="1" u="sng" dirty="0"/>
              <a:t>The Message</a:t>
            </a:r>
          </a:p>
          <a:p>
            <a:pPr algn="ctr"/>
            <a:endParaRPr lang="en-US" sz="4000" dirty="0"/>
          </a:p>
          <a:p>
            <a:pPr algn="ctr"/>
            <a:r>
              <a:rPr lang="en-US" sz="4000" dirty="0"/>
              <a:t>Jesus is Returning Soon!</a:t>
            </a:r>
          </a:p>
          <a:p>
            <a:pPr algn="ctr"/>
            <a:endParaRPr lang="en-US" sz="4000" dirty="0"/>
          </a:p>
          <a:p>
            <a:pPr algn="ctr"/>
            <a:r>
              <a:rPr lang="en-US" sz="4000" dirty="0"/>
              <a:t>We are living on Bowered Time!</a:t>
            </a:r>
          </a:p>
          <a:p>
            <a:pPr algn="ctr"/>
            <a:r>
              <a:rPr lang="en-US" sz="4000" dirty="0"/>
              <a:t> </a:t>
            </a:r>
          </a:p>
          <a:p>
            <a:pPr algn="ctr"/>
            <a:r>
              <a:rPr lang="en-US" sz="4000" dirty="0"/>
              <a:t>Are You Ready To Meet King Jesus?</a:t>
            </a:r>
          </a:p>
          <a:p>
            <a:pPr algn="ctr"/>
            <a:endParaRPr lang="en-US" sz="4000" dirty="0"/>
          </a:p>
        </p:txBody>
      </p:sp>
    </p:spTree>
    <p:extLst>
      <p:ext uri="{BB962C8B-B14F-4D97-AF65-F5344CB8AC3E}">
        <p14:creationId xmlns:p14="http://schemas.microsoft.com/office/powerpoint/2010/main" val="3684110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06066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8161"/>
            <a:ext cx="12039600" cy="7478970"/>
          </a:xfrm>
          <a:prstGeom prst="rect">
            <a:avLst/>
          </a:prstGeom>
        </p:spPr>
        <p:txBody>
          <a:bodyPr wrap="square">
            <a:spAutoFit/>
          </a:bodyPr>
          <a:lstStyle/>
          <a:p>
            <a:pPr algn="ctr"/>
            <a:r>
              <a:rPr lang="en-US" sz="4000" dirty="0"/>
              <a:t>10 standing at a distance for fear of her torment, saying, 'Alas, alas, that great city Babylon, that mighty city! For in one hour your judgment has come.' 11 "And the merchants of the earth will weep and mourn over her, for no one buys their merchandise anymore: 12 merchandise of gold and silver, precious stones and pearls, fine linen and purple, silk and scarlet, every kind of citron wood, every kind of object of ivory, every kind of object of most precious wood, bronze, iron, and marble;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7478970"/>
          </a:xfrm>
          <a:prstGeom prst="rect">
            <a:avLst/>
          </a:prstGeom>
        </p:spPr>
        <p:txBody>
          <a:bodyPr wrap="square">
            <a:spAutoFit/>
          </a:bodyPr>
          <a:lstStyle/>
          <a:p>
            <a:pPr algn="ctr"/>
            <a:r>
              <a:rPr lang="en-US" sz="4000" dirty="0"/>
              <a:t>13 and cinnamon and incense, fragrant oil and frankincense, wine and oil, fine flour and wheat, cattle and sheep, horses and chariots, and bodies and souls of men. 14 The fruit that your soul longed for has gone from you, and all the things which are rich and splendid have gone from you, and you shall find them no more at all. 15 The merchants of these things, who became rich by her, will stand at a distance for fear of her torment, weeping and wailing,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20449</TotalTime>
  <Words>3093</Words>
  <Application>Microsoft Office PowerPoint</Application>
  <PresentationFormat>Widescreen</PresentationFormat>
  <Paragraphs>681</Paragraphs>
  <Slides>77</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1206</cp:revision>
  <dcterms:created xsi:type="dcterms:W3CDTF">2013-06-05T21:04:28Z</dcterms:created>
  <dcterms:modified xsi:type="dcterms:W3CDTF">2024-09-09T02:58:48Z</dcterms:modified>
</cp:coreProperties>
</file>