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22" r:id="rId3"/>
  </p:sldMasterIdLst>
  <p:notesMasterIdLst>
    <p:notesMasterId r:id="rId46"/>
  </p:notesMasterIdLst>
  <p:sldIdLst>
    <p:sldId id="1599" r:id="rId4"/>
    <p:sldId id="698" r:id="rId5"/>
    <p:sldId id="258" r:id="rId6"/>
    <p:sldId id="790" r:id="rId7"/>
    <p:sldId id="793" r:id="rId8"/>
    <p:sldId id="259" r:id="rId9"/>
    <p:sldId id="920" r:id="rId10"/>
    <p:sldId id="617" r:id="rId11"/>
    <p:sldId id="616" r:id="rId12"/>
    <p:sldId id="260" r:id="rId13"/>
    <p:sldId id="789" r:id="rId14"/>
    <p:sldId id="518" r:id="rId15"/>
    <p:sldId id="704" r:id="rId16"/>
    <p:sldId id="706" r:id="rId17"/>
    <p:sldId id="1600" r:id="rId18"/>
    <p:sldId id="874" r:id="rId19"/>
    <p:sldId id="875" r:id="rId20"/>
    <p:sldId id="876" r:id="rId21"/>
    <p:sldId id="877" r:id="rId22"/>
    <p:sldId id="878" r:id="rId23"/>
    <p:sldId id="879" r:id="rId24"/>
    <p:sldId id="709" r:id="rId25"/>
    <p:sldId id="708" r:id="rId26"/>
    <p:sldId id="519" r:id="rId27"/>
    <p:sldId id="520" r:id="rId28"/>
    <p:sldId id="522" r:id="rId29"/>
    <p:sldId id="523" r:id="rId30"/>
    <p:sldId id="524" r:id="rId31"/>
    <p:sldId id="614" r:id="rId32"/>
    <p:sldId id="717" r:id="rId33"/>
    <p:sldId id="666" r:id="rId34"/>
    <p:sldId id="713" r:id="rId35"/>
    <p:sldId id="718" r:id="rId36"/>
    <p:sldId id="969" r:id="rId37"/>
    <p:sldId id="970" r:id="rId38"/>
    <p:sldId id="971" r:id="rId39"/>
    <p:sldId id="972" r:id="rId40"/>
    <p:sldId id="973" r:id="rId41"/>
    <p:sldId id="974" r:id="rId42"/>
    <p:sldId id="975" r:id="rId43"/>
    <p:sldId id="1597" r:id="rId44"/>
    <p:sldId id="96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4" autoAdjust="0"/>
    <p:restoredTop sz="94660"/>
  </p:normalViewPr>
  <p:slideViewPr>
    <p:cSldViewPr>
      <p:cViewPr varScale="1">
        <p:scale>
          <a:sx n="106" d="100"/>
          <a:sy n="106" d="100"/>
        </p:scale>
        <p:origin x="54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10/12/2024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29</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53270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47097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221122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59501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259114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187598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282529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419043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937062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3613660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38015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50586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3828874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2563520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2769661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1710393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3859768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845553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07786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99716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6326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2120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552015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27069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17815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74200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1165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69559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78864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2023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87976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1328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3933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17145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122651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391262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19286486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300440668"/>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151800151"/>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3298296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1811000" cy="3170099"/>
          </a:xfrm>
          <a:prstGeom prst="rect">
            <a:avLst/>
          </a:prstGeom>
        </p:spPr>
        <p:txBody>
          <a:bodyPr wrap="square">
            <a:spAutoFit/>
          </a:bodyPr>
          <a:lstStyle/>
          <a:p>
            <a:pPr algn="ctr"/>
            <a:r>
              <a:rPr lang="en-US" sz="4000" b="1" dirty="0"/>
              <a:t>28 For He will finish the work and cut it short in righteousness, Because the LORD will make a short work upon the earth." </a:t>
            </a:r>
            <a:endParaRPr lang="en-US" sz="4000" dirty="0"/>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739"/>
            <a:ext cx="11811000" cy="5632311"/>
          </a:xfrm>
          <a:prstGeom prst="rect">
            <a:avLst/>
          </a:prstGeom>
        </p:spPr>
        <p:txBody>
          <a:bodyPr wrap="square">
            <a:spAutoFit/>
          </a:bodyPr>
          <a:lstStyle/>
          <a:p>
            <a:pPr algn="ctr"/>
            <a:r>
              <a:rPr lang="en-US" sz="4000" dirty="0">
                <a:solidFill>
                  <a:prstClr val="black"/>
                </a:solidFill>
                <a:latin typeface="Calibri"/>
              </a:rPr>
              <a:t> </a:t>
            </a:r>
            <a:r>
              <a:rPr lang="en-US" sz="4000" dirty="0"/>
              <a:t> </a:t>
            </a:r>
            <a:r>
              <a:rPr lang="en-US" sz="4000" b="1" u="sng" dirty="0"/>
              <a:t>Genesis 19:24-29</a:t>
            </a:r>
            <a:endParaRPr lang="en-US" sz="4000" u="sng" dirty="0"/>
          </a:p>
          <a:p>
            <a:pPr algn="ctr"/>
            <a:r>
              <a:rPr lang="en-US" sz="4000" dirty="0"/>
              <a:t>24 Then the LORD rained brimstone and fire on Sodom and Gomorrah, from the LORD out of the heavens. 25 So He overthrew those cities, all the plain, all the inhabitants of the cities, and what grew on the ground. 26 But his wife looked back behind him, and she became a pillar of salt. </a:t>
            </a:r>
          </a:p>
          <a:p>
            <a:pPr algn="ctr"/>
            <a:r>
              <a:rPr lang="en-US" sz="4000" dirty="0"/>
              <a:t> </a:t>
            </a:r>
          </a:p>
          <a:p>
            <a:pPr algn="ctr">
              <a:defRPr/>
            </a:pPr>
            <a:endParaRPr lang="en-US" sz="4000" dirty="0">
              <a:solidFill>
                <a:prstClr val="black"/>
              </a:solidFill>
              <a:latin typeface="Calibri"/>
            </a:endParaRPr>
          </a:p>
        </p:txBody>
      </p:sp>
    </p:spTree>
    <p:extLst>
      <p:ext uri="{BB962C8B-B14F-4D97-AF65-F5344CB8AC3E}">
        <p14:creationId xmlns:p14="http://schemas.microsoft.com/office/powerpoint/2010/main" val="27150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1734800" cy="20405586"/>
          </a:xfrm>
          <a:prstGeom prst="rect">
            <a:avLst/>
          </a:prstGeom>
        </p:spPr>
        <p:txBody>
          <a:bodyPr wrap="square">
            <a:spAutoFit/>
          </a:bodyPr>
          <a:lstStyle/>
          <a:p>
            <a:pPr algn="ctr"/>
            <a:r>
              <a:rPr lang="en-US" sz="4000" dirty="0"/>
              <a:t>27 And Abraham went early in the morning to the place where he had stood before the LORD. 28 Then he looked toward Sodom and Gomorrah, and toward all the land of the plain; and he saw, and behold, the smoke of the land which went up like the smoke of a furnace. </a:t>
            </a:r>
          </a:p>
          <a:p>
            <a:pPr algn="ctr"/>
            <a:r>
              <a:rPr lang="en-US" sz="4000" dirty="0"/>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r>
              <a:rPr lang="en-US" sz="4000" dirty="0"/>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3785652"/>
          </a:xfrm>
          <a:prstGeom prst="rect">
            <a:avLst/>
          </a:prstGeom>
        </p:spPr>
        <p:txBody>
          <a:bodyPr wrap="square">
            <a:spAutoFit/>
          </a:bodyPr>
          <a:lstStyle/>
          <a:p>
            <a:pPr algn="ctr"/>
            <a:r>
              <a:rPr lang="en-US" sz="4000" dirty="0"/>
              <a:t>29 And it came to pass, when God destroyed the cities of the plain, that God remembered Abraham, and sent Lot out of the midst of the overthrow, when He overthrew the cities in which Lot had dwelt.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3785652"/>
          </a:xfrm>
          <a:prstGeom prst="rect">
            <a:avLst/>
          </a:prstGeom>
        </p:spPr>
        <p:txBody>
          <a:bodyPr wrap="square">
            <a:spAutoFit/>
          </a:bodyPr>
          <a:lstStyle/>
          <a:p>
            <a:pPr algn="ctr"/>
            <a:r>
              <a:rPr lang="en-US" sz="4000" b="1" u="sng" dirty="0"/>
              <a:t>Isaiah 1:9</a:t>
            </a:r>
            <a:endParaRPr lang="en-US" sz="4000" u="sng" dirty="0"/>
          </a:p>
          <a:p>
            <a:pPr algn="ctr"/>
            <a:r>
              <a:rPr lang="en-US" sz="4000" dirty="0"/>
              <a:t>Unless the LORD of hosts Had left to us a very small remnant, We would have become like Sodom, We would have been made like Gomorrah.</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3170099"/>
          </a:xfrm>
          <a:prstGeom prst="rect">
            <a:avLst/>
          </a:prstGeom>
        </p:spPr>
        <p:txBody>
          <a:bodyPr wrap="square">
            <a:spAutoFit/>
          </a:bodyPr>
          <a:lstStyle/>
          <a:p>
            <a:pPr algn="ctr"/>
            <a:r>
              <a:rPr lang="en-US" sz="4000" b="1" dirty="0"/>
              <a:t>29 And as Isaiah said before: "Unless the LORD of Sabaoth had left us a seed, We would have become like Sodom, and we would have been made like Gomorrah."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03185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5"/>
            <a:ext cx="11887200" cy="7478970"/>
          </a:xfrm>
          <a:prstGeom prst="rect">
            <a:avLst/>
          </a:prstGeom>
        </p:spPr>
        <p:txBody>
          <a:bodyPr wrap="square">
            <a:spAutoFit/>
          </a:bodyPr>
          <a:lstStyle/>
          <a:p>
            <a:pPr algn="ctr"/>
            <a:r>
              <a:rPr lang="en-US" sz="4000" b="1" u="sng" dirty="0"/>
              <a:t>Genesis 19:23-26</a:t>
            </a:r>
            <a:endParaRPr lang="en-US" sz="4000" u="sng" dirty="0"/>
          </a:p>
          <a:p>
            <a:pPr algn="ctr"/>
            <a:r>
              <a:rPr lang="en-US" sz="4000" dirty="0"/>
              <a:t>23 The sun had risen upon the earth when Lot entered </a:t>
            </a:r>
            <a:r>
              <a:rPr lang="en-US" sz="4000" dirty="0" err="1"/>
              <a:t>Zoar</a:t>
            </a:r>
            <a:r>
              <a:rPr lang="en-US" sz="4000" dirty="0"/>
              <a:t>. 24 Then the LORD rained brimstone and fire on Sodom and Gomorrah, from the LORD out of the heavens. 25 So He overthrew those cities, all the plain, all the inhabitants of the cities, and what grew on the ground. 26 But his wife looked back behind him, and she became a pillar of salt. </a:t>
            </a:r>
          </a:p>
          <a:p>
            <a:pPr algn="ctr"/>
            <a:r>
              <a:rPr lang="en-US" sz="4000" dirty="0"/>
              <a:t> </a:t>
            </a:r>
          </a:p>
          <a:p>
            <a:pPr algn="ctr"/>
            <a:r>
              <a:rPr lang="en-US" sz="4000" b="1" dirty="0"/>
              <a:t>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2931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5"/>
            <a:ext cx="11887200" cy="12403395"/>
          </a:xfrm>
          <a:prstGeom prst="rect">
            <a:avLst/>
          </a:prstGeom>
        </p:spPr>
        <p:txBody>
          <a:bodyPr wrap="square">
            <a:spAutoFit/>
          </a:bodyPr>
          <a:lstStyle/>
          <a:p>
            <a:pPr algn="ctr"/>
            <a:r>
              <a:rPr lang="en-US" sz="4000" b="1" dirty="0"/>
              <a:t>30 What shall we say then? That Gentiles, who did not pursue righteousness, have attained to righteousness, even the righteousness of faith; </a:t>
            </a:r>
            <a:endParaRPr lang="en-US" sz="4000" dirty="0"/>
          </a:p>
          <a:p>
            <a:pPr algn="ctr"/>
            <a:r>
              <a:rPr lang="en-US" sz="4000" b="1" dirty="0"/>
              <a:t> </a:t>
            </a:r>
            <a:endParaRPr lang="en-US" sz="4000" dirty="0"/>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r>
              <a:rPr lang="en-US" sz="4000" dirty="0">
                <a:solidFill>
                  <a:prstClr val="black"/>
                </a:solidFill>
                <a:latin typeface="Calibri"/>
              </a:rPr>
              <a:t> </a:t>
            </a:r>
          </a:p>
          <a:p>
            <a:pPr algn="ctr"/>
            <a:endParaRPr lang="en-US" sz="4000" b="1" dirty="0"/>
          </a:p>
          <a:p>
            <a:pPr algn="ctr"/>
            <a:endParaRPr lang="en-US" sz="4000" dirty="0"/>
          </a:p>
        </p:txBody>
      </p:sp>
    </p:spTree>
    <p:extLst>
      <p:ext uri="{BB962C8B-B14F-4D97-AF65-F5344CB8AC3E}">
        <p14:creationId xmlns:p14="http://schemas.microsoft.com/office/powerpoint/2010/main" val="40533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5"/>
            <a:ext cx="11887200" cy="5016758"/>
          </a:xfrm>
          <a:prstGeom prst="rect">
            <a:avLst/>
          </a:prstGeom>
        </p:spPr>
        <p:txBody>
          <a:bodyPr wrap="square">
            <a:spAutoFit/>
          </a:bodyPr>
          <a:lstStyle/>
          <a:p>
            <a:pPr algn="ctr"/>
            <a:r>
              <a:rPr lang="en-US" sz="4000" b="1" u="sng" dirty="0"/>
              <a:t>Galatians 2:16-18</a:t>
            </a:r>
            <a:endParaRPr lang="en-US" sz="4000" u="sng" dirty="0"/>
          </a:p>
          <a:p>
            <a:pPr algn="ctr"/>
            <a:r>
              <a:rPr lang="en-US" sz="4000" dirty="0"/>
              <a:t>16 knowing that a man is not justified by the works of the law but by faith in Jesus Christ, even we have believed in Christ Jesus, that we might be justified by faith in Christ and not by the works of the law; for by the works of the law no flesh shall be justified.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85277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6"/>
            <a:ext cx="11963400" cy="4401205"/>
          </a:xfrm>
          <a:prstGeom prst="rect">
            <a:avLst/>
          </a:prstGeom>
        </p:spPr>
        <p:txBody>
          <a:bodyPr wrap="square">
            <a:spAutoFit/>
          </a:bodyPr>
          <a:lstStyle/>
          <a:p>
            <a:pPr algn="ctr"/>
            <a:r>
              <a:rPr lang="en-US" sz="4000" b="1" dirty="0"/>
              <a:t> </a:t>
            </a:r>
            <a:r>
              <a:rPr lang="en-US" sz="4000" dirty="0"/>
              <a:t> 17 But if, while we seek to be justified by Christ, we ourselves also are found sinners, is Christ therefore a minister of sin? Certainly not! 18 For if I build again those things which I destroyed, I make myself a transgressor. </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21040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6"/>
            <a:ext cx="11963400" cy="3170099"/>
          </a:xfrm>
          <a:prstGeom prst="rect">
            <a:avLst/>
          </a:prstGeom>
        </p:spPr>
        <p:txBody>
          <a:bodyPr wrap="square">
            <a:spAutoFit/>
          </a:bodyPr>
          <a:lstStyle/>
          <a:p>
            <a:pPr algn="ctr"/>
            <a:r>
              <a:rPr lang="en-US" sz="4000" b="1" dirty="0"/>
              <a:t>31 but Israel, pursuing the law of righteousness, has not attained to the law of righteousness. </a:t>
            </a:r>
            <a:endParaRPr lang="en-US" sz="4000" dirty="0"/>
          </a:p>
          <a:p>
            <a:pPr algn="ctr"/>
            <a:r>
              <a:rPr lang="en-US" sz="4000" b="1" dirty="0"/>
              <a:t> </a:t>
            </a:r>
            <a:endParaRPr lang="en-US" sz="4000" dirty="0"/>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7079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963400" cy="5016758"/>
          </a:xfrm>
          <a:prstGeom prst="rect">
            <a:avLst/>
          </a:prstGeom>
        </p:spPr>
        <p:txBody>
          <a:bodyPr wrap="square">
            <a:spAutoFit/>
          </a:bodyPr>
          <a:lstStyle/>
          <a:p>
            <a:pPr algn="ctr"/>
            <a:r>
              <a:rPr lang="en-US" sz="4000" b="1" u="sng" dirty="0"/>
              <a:t>Titus 3:3-7</a:t>
            </a:r>
            <a:endParaRPr lang="en-US" sz="4000" u="sng" dirty="0"/>
          </a:p>
          <a:p>
            <a:pPr algn="ctr"/>
            <a:r>
              <a:rPr lang="en-US" sz="4000" dirty="0"/>
              <a:t>3 For we ourselves were also once foolish, disobedient, deceived, serving various lusts and pleasures, living in malice and envy, hateful and hating one another. 4 But when the kindness and the love of God our Savior toward man appeared,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13082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87200" cy="6247864"/>
          </a:xfrm>
          <a:prstGeom prst="rect">
            <a:avLst/>
          </a:prstGeom>
        </p:spPr>
        <p:txBody>
          <a:bodyPr wrap="square">
            <a:spAutoFit/>
          </a:bodyPr>
          <a:lstStyle/>
          <a:p>
            <a:pPr algn="ctr"/>
            <a:r>
              <a:rPr lang="en-US" sz="4000" dirty="0"/>
              <a:t>5 not by works of righteousness which we have done, but according to His mercy He saved us, through the washing of regeneration and renewing of the Holy Spirit, 6 whom He poured out on us abundantly through Jesus Christ our Savior, 7 that having been justified by His grace we should become heirs according to the hope of eternal life.</a:t>
            </a:r>
          </a:p>
          <a:p>
            <a:pPr algn="ctr"/>
            <a:r>
              <a:rPr lang="en-US" sz="4000" dirty="0"/>
              <a:t> </a:t>
            </a:r>
          </a:p>
          <a:p>
            <a:pPr algn="ctr"/>
            <a:r>
              <a:rPr lang="en-US" sz="4000" b="1"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87200" cy="6247864"/>
          </a:xfrm>
          <a:prstGeom prst="rect">
            <a:avLst/>
          </a:prstGeom>
        </p:spPr>
        <p:txBody>
          <a:bodyPr wrap="square">
            <a:spAutoFit/>
          </a:bodyPr>
          <a:lstStyle/>
          <a:p>
            <a:pPr algn="ctr"/>
            <a:r>
              <a:rPr lang="en-US" sz="4000" b="1" u="sng" dirty="0"/>
              <a:t>2 Peter 2:4-8</a:t>
            </a:r>
            <a:endParaRPr lang="en-US" sz="4000" u="sng" dirty="0"/>
          </a:p>
          <a:p>
            <a:pPr algn="ctr"/>
            <a:r>
              <a:rPr lang="en-US" sz="4000" dirty="0"/>
              <a:t>4 For if God did not spare the angels who sinned, but cast them down to hell and delivered them into chains of darkness, to be reserved for judgment; 5 and did not spare the ancient world, but saved Noah, one of eight people, a preacher of righteousness, bringing in the flood on the world of the ungodly;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018"/>
            <a:ext cx="11887200" cy="3785652"/>
          </a:xfrm>
          <a:prstGeom prst="rect">
            <a:avLst/>
          </a:prstGeom>
        </p:spPr>
        <p:txBody>
          <a:bodyPr wrap="square">
            <a:spAutoFit/>
          </a:bodyPr>
          <a:lstStyle/>
          <a:p>
            <a:pPr algn="ctr"/>
            <a:r>
              <a:rPr lang="en-US" sz="4000" dirty="0"/>
              <a:t>6 and turning the cities of Sodom and Gomorrah into ashes, condemned them to destruction, making them an example to those who afterward would live ungodly; 7 and delivered righteous Lot, who was oppressed by the filthy conduct of the wicked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166"/>
            <a:ext cx="11887200" cy="3170099"/>
          </a:xfrm>
          <a:prstGeom prst="rect">
            <a:avLst/>
          </a:prstGeom>
        </p:spPr>
        <p:txBody>
          <a:bodyPr wrap="square">
            <a:spAutoFit/>
          </a:bodyPr>
          <a:lstStyle/>
          <a:p>
            <a:pPr algn="ctr"/>
            <a:r>
              <a:rPr lang="en-US" sz="4000" b="1" dirty="0"/>
              <a:t> </a:t>
            </a:r>
            <a:r>
              <a:rPr lang="en-US" sz="4000" dirty="0"/>
              <a:t>8(for that righteous man, dwelling among them, tormented his righteous soul from day to day by seeing and hearing their lawless deeds)</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357"/>
            <a:ext cx="12039600" cy="3785652"/>
          </a:xfrm>
          <a:prstGeom prst="rect">
            <a:avLst/>
          </a:prstGeom>
        </p:spPr>
        <p:txBody>
          <a:bodyPr wrap="square">
            <a:spAutoFit/>
          </a:bodyPr>
          <a:lstStyle/>
          <a:p>
            <a:pPr algn="ctr"/>
            <a:r>
              <a:rPr lang="en-US" sz="4000" dirty="0"/>
              <a:t>  </a:t>
            </a:r>
            <a:r>
              <a:rPr lang="en-US" sz="4000" b="1" dirty="0"/>
              <a:t>32 Why? Because they did not seek it by faith, but as it were, by the works of the law. For they stumbled at that stumbling stone. </a:t>
            </a:r>
            <a:endParaRPr lang="en-US" sz="4000" dirty="0"/>
          </a:p>
          <a:p>
            <a:pPr algn="ctr"/>
            <a:r>
              <a:rPr lang="en-US" sz="4000" b="1" dirty="0"/>
              <a:t> </a:t>
            </a:r>
            <a:endParaRPr lang="en-US" sz="4000" dirty="0"/>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5016758"/>
          </a:xfrm>
          <a:prstGeom prst="rect">
            <a:avLst/>
          </a:prstGeom>
        </p:spPr>
        <p:txBody>
          <a:bodyPr wrap="square">
            <a:spAutoFit/>
          </a:bodyPr>
          <a:lstStyle/>
          <a:p>
            <a:pPr algn="ctr"/>
            <a:r>
              <a:rPr lang="en-US" sz="4000" b="1" u="sng" dirty="0"/>
              <a:t>Galatians 2:14-18</a:t>
            </a:r>
            <a:endParaRPr lang="en-US" sz="4000" u="sng" dirty="0"/>
          </a:p>
          <a:p>
            <a:pPr algn="ctr"/>
            <a:r>
              <a:rPr lang="en-US" sz="4000" dirty="0"/>
              <a:t>14 But when I saw that they were not straightforward about the truth of the gospel, I said to Peter before them all, "If you, being a Jew, live in the manner of Gentiles and not as the Jews, why do you compel Gentiles to live as Jews?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1963400" cy="5632311"/>
          </a:xfrm>
          <a:prstGeom prst="rect">
            <a:avLst/>
          </a:prstGeom>
        </p:spPr>
        <p:txBody>
          <a:bodyPr wrap="square">
            <a:spAutoFit/>
          </a:bodyPr>
          <a:lstStyle/>
          <a:p>
            <a:pPr algn="ctr"/>
            <a:r>
              <a:rPr lang="en-US" sz="4000" dirty="0"/>
              <a:t>15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 </a:t>
            </a:r>
          </a:p>
          <a:p>
            <a:pPr algn="ct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5016758"/>
          </a:xfrm>
          <a:prstGeom prst="rect">
            <a:avLst/>
          </a:prstGeom>
        </p:spPr>
        <p:txBody>
          <a:bodyPr wrap="square">
            <a:spAutoFit/>
          </a:bodyPr>
          <a:lstStyle/>
          <a:p>
            <a:pPr algn="ctr"/>
            <a:r>
              <a:rPr lang="en-US" sz="4000" dirty="0"/>
              <a:t>17 But if, while we seek to be justified by Christ, we ourselves also are found sinners, is Christ therefore a minister of sin? Certainly not! 18 For if I build again those things which I destroyed, I make myself a transgressor. </a:t>
            </a:r>
          </a:p>
          <a:p>
            <a:pPr algn="ctr"/>
            <a:r>
              <a:rPr lang="en-US" sz="4000" dirty="0"/>
              <a:t> </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52600" y="-30480"/>
            <a:ext cx="8686800" cy="3046988"/>
          </a:xfrm>
          <a:prstGeom prst="rect">
            <a:avLst/>
          </a:prstGeom>
          <a:noFill/>
        </p:spPr>
        <p:txBody>
          <a:bodyPr wrap="square" rtlCol="0">
            <a:spAutoFit/>
          </a:bodyPr>
          <a:lstStyle/>
          <a:p>
            <a:pPr algn="ctr"/>
            <a:r>
              <a:rPr lang="en-US" sz="3200" b="1" dirty="0"/>
              <a:t>"Behold, I lay in Zion a Stumbling Stone” </a:t>
            </a:r>
          </a:p>
          <a:p>
            <a:pPr algn="ctr"/>
            <a:r>
              <a:rPr lang="en-US" sz="2800" b="1" dirty="0"/>
              <a:t>by Pastor Fee Soliven</a:t>
            </a:r>
          </a:p>
          <a:p>
            <a:pPr algn="ctr"/>
            <a:r>
              <a:rPr lang="en-US" sz="3200" b="1" dirty="0"/>
              <a:t>Romans 9:27-33</a:t>
            </a:r>
          </a:p>
          <a:p>
            <a:pPr algn="ctr"/>
            <a:r>
              <a:rPr lang="en-US" sz="3200" b="1" dirty="0"/>
              <a:t>Thursday Evening</a:t>
            </a:r>
          </a:p>
          <a:p>
            <a:pPr algn="ctr"/>
            <a:r>
              <a:rPr lang="en-US" sz="3200" b="1" dirty="0"/>
              <a:t>October 10, 2024</a:t>
            </a:r>
          </a:p>
          <a:p>
            <a:pPr algn="ctr"/>
            <a:endParaRPr lang="en-US" sz="3200" b="1" dirty="0"/>
          </a:p>
        </p:txBody>
      </p:sp>
      <p:pic>
        <p:nvPicPr>
          <p:cNvPr id="2" name="Picture 1" descr="A close-up of a letter&#10;&#10;Description automatically generated">
            <a:extLst>
              <a:ext uri="{FF2B5EF4-FFF2-40B4-BE49-F238E27FC236}">
                <a16:creationId xmlns:a16="http://schemas.microsoft.com/office/drawing/2014/main" id="{49F151A7-6468-C4B6-C867-2A25A0FE5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2200"/>
            <a:ext cx="12192000" cy="4504182"/>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1097087" y="6036815"/>
            <a:ext cx="1094913" cy="82118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11887200" cy="4401205"/>
          </a:xfrm>
          <a:prstGeom prst="rect">
            <a:avLst/>
          </a:prstGeom>
        </p:spPr>
        <p:txBody>
          <a:bodyPr wrap="square">
            <a:spAutoFit/>
          </a:bodyPr>
          <a:lstStyle/>
          <a:p>
            <a:pPr algn="ctr"/>
            <a:r>
              <a:rPr lang="en-US" sz="4000" b="1" dirty="0"/>
              <a:t>33 As it is written: "Behold, I lay in Zion a stumbling stone and rock of offense, And whoever believes on Him will not be put to shame."</a:t>
            </a:r>
            <a:endParaRPr lang="en-US" sz="4000" dirty="0"/>
          </a:p>
          <a:p>
            <a:pPr algn="ctr"/>
            <a:r>
              <a:rPr lang="en-US" sz="4000" b="1" dirty="0"/>
              <a:t>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42209"/>
            <a:ext cx="11963400" cy="4401205"/>
          </a:xfrm>
          <a:prstGeom prst="rect">
            <a:avLst/>
          </a:prstGeom>
        </p:spPr>
        <p:txBody>
          <a:bodyPr wrap="square">
            <a:spAutoFit/>
          </a:bodyPr>
          <a:lstStyle/>
          <a:p>
            <a:pPr algn="ctr"/>
            <a:r>
              <a:rPr lang="en-US" sz="4000" b="1" u="sng" dirty="0"/>
              <a:t>1 Peter 2:6-10</a:t>
            </a:r>
            <a:endParaRPr lang="en-US" sz="4000" u="sng" dirty="0"/>
          </a:p>
          <a:p>
            <a:pPr algn="ctr"/>
            <a:r>
              <a:rPr lang="en-US" sz="4000" dirty="0"/>
              <a:t>6 Therefore it is also contained in the Scripture, "Behold, I lay in Zion A chief cornerstone, elect, precious, And he who believes on Him will by no means be put to shame."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5016758"/>
          </a:xfrm>
          <a:prstGeom prst="rect">
            <a:avLst/>
          </a:prstGeom>
        </p:spPr>
        <p:txBody>
          <a:bodyPr wrap="square">
            <a:spAutoFit/>
          </a:bodyPr>
          <a:lstStyle/>
          <a:p>
            <a:pPr algn="ctr"/>
            <a:r>
              <a:rPr lang="en-US" sz="4000" dirty="0"/>
              <a:t> 7 Therefore, to you who believe, He is precious; but to those who are disobedient, "The stone which the builders rejected Has become the chief cornerstone," 8 and "A stone of stumbling And a rock of offense." They stumble, being disobedient to the word, to which they also were appointed.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4401205"/>
          </a:xfrm>
          <a:prstGeom prst="rect">
            <a:avLst/>
          </a:prstGeom>
        </p:spPr>
        <p:txBody>
          <a:bodyPr wrap="square">
            <a:spAutoFit/>
          </a:bodyPr>
          <a:lstStyle/>
          <a:p>
            <a:pPr algn="ctr"/>
            <a:r>
              <a:rPr lang="en-US" sz="4000" dirty="0"/>
              <a:t>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 </a:t>
            </a:r>
          </a:p>
        </p:txBody>
      </p:sp>
    </p:spTree>
    <p:extLst>
      <p:ext uri="{BB962C8B-B14F-4D97-AF65-F5344CB8AC3E}">
        <p14:creationId xmlns:p14="http://schemas.microsoft.com/office/powerpoint/2010/main" val="3963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9:27-33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Isaiah also cries out concerning Israel: "Though the number of the children of Israel be as the sand of the sea, The remnant will be saved. 28 For He will finish the work and cut it short in righteousness, Because the LORD will make a short work upon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1691981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121207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29 And as Isaiah said before: "Unless the LORD of Sabaoth had left us a seed, We would have become like Sodom, and we would have been made like Gomorrah." 30 What shall we say then? That Gentiles, who did not pursue righteousness, have attained to righteousness, even the righteousness of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fontAlgn="base">
              <a:spcBef>
                <a:spcPct val="0"/>
              </a:spcBef>
              <a:spcAft>
                <a:spcPct val="0"/>
              </a:spcAft>
              <a:defRPr/>
            </a:pP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314869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1887200" cy="5663089"/>
          </a:xfrm>
          <a:prstGeom prst="rect">
            <a:avLst/>
          </a:prstGeom>
        </p:spPr>
        <p:txBody>
          <a:bodyPr wrap="square">
            <a:spAutoFit/>
          </a:bodyPr>
          <a:lstStyle/>
          <a:p>
            <a:pPr algn="ctr">
              <a:lnSpc>
                <a:spcPct val="115000"/>
              </a:lnSpc>
            </a:pPr>
            <a:r>
              <a:rPr lang="en-US" sz="4000" dirty="0">
                <a:latin typeface="Verdana" panose="020B0604030504040204" pitchFamily="34" charset="0"/>
                <a:ea typeface="Calibri" panose="020F0502020204030204" pitchFamily="34" charset="0"/>
                <a:cs typeface="Times New Roman" panose="02020603050405020304" pitchFamily="18" charset="0"/>
              </a:rPr>
              <a:t>31 but Israel, pursuing the law of righteousness, has not attained to the law of righteousness. 32 Why? Because they did not seek it by faith, but as it were, by the works of the law. For they stumbled at that stumbling stone.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4000" dirty="0">
                <a:latin typeface="Verdana" panose="020B0604030504040204" pitchFamily="34"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1887200" cy="4247317"/>
          </a:xfrm>
          <a:prstGeom prst="rect">
            <a:avLst/>
          </a:prstGeom>
        </p:spPr>
        <p:txBody>
          <a:bodyPr wrap="square">
            <a:spAutoFit/>
          </a:bodyPr>
          <a:lstStyle/>
          <a:p>
            <a:pPr algn="ctr">
              <a:lnSpc>
                <a:spcPct val="115000"/>
              </a:lnSpc>
            </a:pPr>
            <a:r>
              <a:rPr lang="en-US" sz="4000" dirty="0"/>
              <a:t> </a:t>
            </a:r>
            <a:r>
              <a:rPr lang="en-US" sz="4000" dirty="0">
                <a:latin typeface="Verdana" panose="020B0604030504040204" pitchFamily="34" charset="0"/>
                <a:ea typeface="Calibri" panose="020F0502020204030204" pitchFamily="34" charset="0"/>
                <a:cs typeface="Times New Roman" panose="02020603050405020304" pitchFamily="18" charset="0"/>
              </a:rPr>
              <a:t>33 As it is written: "Behold, I lay in Zion a stumbling stone and rock of offense, And whoever believes on Him will not be put to shame."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4000" dirty="0">
                <a:latin typeface="Verdana" panose="020B0604030504040204" pitchFamily="34"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92760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936"/>
            <a:ext cx="11887200" cy="3539430"/>
          </a:xfrm>
          <a:prstGeom prst="rect">
            <a:avLst/>
          </a:prstGeom>
        </p:spPr>
        <p:txBody>
          <a:bodyPr wrap="square">
            <a:spAutoFit/>
          </a:bodyPr>
          <a:lstStyle/>
          <a:p>
            <a:pPr algn="ctr">
              <a:lnSpc>
                <a:spcPct val="115000"/>
              </a:lnSpc>
            </a:pPr>
            <a:r>
              <a:rPr lang="en-US" sz="4000" b="1" dirty="0">
                <a:latin typeface="Verdana" panose="020B0604030504040204" pitchFamily="34" charset="0"/>
                <a:ea typeface="Calibri" panose="020F0502020204030204" pitchFamily="34" charset="0"/>
                <a:cs typeface="Times New Roman" panose="02020603050405020304" pitchFamily="18" charset="0"/>
              </a:rPr>
              <a:t>27 Isaiah also cries out concerning Israel: "Though the number of the children of Israel be as the sand of the sea, The remnant will be saved.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11963400" cy="3170099"/>
          </a:xfrm>
          <a:prstGeom prst="rect">
            <a:avLst/>
          </a:prstGeom>
        </p:spPr>
        <p:txBody>
          <a:bodyPr wrap="square">
            <a:spAutoFit/>
          </a:bodyPr>
          <a:lstStyle/>
          <a:p>
            <a:pPr algn="ctr"/>
            <a:r>
              <a:rPr lang="en-US" sz="4000" b="1" u="sng" dirty="0"/>
              <a:t>Isaiah 10:23</a:t>
            </a:r>
            <a:endParaRPr lang="en-US" sz="4000" u="sng" dirty="0"/>
          </a:p>
          <a:p>
            <a:pPr algn="ctr"/>
            <a:r>
              <a:rPr lang="en-US" sz="4000" dirty="0"/>
              <a:t>For the Lord GOD of hosts Will make a determined end In the midst of all the land. </a:t>
            </a:r>
          </a:p>
          <a:p>
            <a:pPr algn="ctr"/>
            <a:r>
              <a:rPr lang="en-US" sz="4000" b="1" dirty="0"/>
              <a:t> </a:t>
            </a:r>
            <a:endParaRPr lang="en-US" sz="4000" dirty="0"/>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23124</TotalTime>
  <Words>1975</Words>
  <Application>Microsoft Office PowerPoint</Application>
  <PresentationFormat>Widescreen</PresentationFormat>
  <Paragraphs>151</Paragraphs>
  <Slides>42</Slides>
  <Notes>2</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Arial</vt:lpstr>
      <vt:lpstr>Calibri</vt:lpstr>
      <vt:lpstr>Tahoma</vt:lpstr>
      <vt:lpstr>Times New Roman</vt:lpstr>
      <vt:lpstr>Verdana</vt:lpstr>
      <vt:lpstr>Verdana Pro</vt:lpstr>
      <vt:lpstr>1_Mountain Top</vt:lpstr>
      <vt:lpstr>2_Mountain Top</vt:lpstr>
      <vt:lpstr>3_Mountain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1291</cp:revision>
  <dcterms:created xsi:type="dcterms:W3CDTF">2013-06-05T21:04:28Z</dcterms:created>
  <dcterms:modified xsi:type="dcterms:W3CDTF">2024-10-12T16:55:10Z</dcterms:modified>
</cp:coreProperties>
</file>