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 id="2147483722" r:id="rId3"/>
  </p:sldMasterIdLst>
  <p:notesMasterIdLst>
    <p:notesMasterId r:id="rId63"/>
  </p:notesMasterIdLst>
  <p:sldIdLst>
    <p:sldId id="1598" r:id="rId4"/>
    <p:sldId id="698" r:id="rId5"/>
    <p:sldId id="258" r:id="rId6"/>
    <p:sldId id="790" r:id="rId7"/>
    <p:sldId id="793" r:id="rId8"/>
    <p:sldId id="259" r:id="rId9"/>
    <p:sldId id="920" r:id="rId10"/>
    <p:sldId id="617" r:id="rId11"/>
    <p:sldId id="616" r:id="rId12"/>
    <p:sldId id="260" r:id="rId13"/>
    <p:sldId id="789" r:id="rId14"/>
    <p:sldId id="518" r:id="rId15"/>
    <p:sldId id="704" r:id="rId16"/>
    <p:sldId id="706" r:id="rId17"/>
    <p:sldId id="874" r:id="rId18"/>
    <p:sldId id="875" r:id="rId19"/>
    <p:sldId id="876" r:id="rId20"/>
    <p:sldId id="877" r:id="rId21"/>
    <p:sldId id="878" r:id="rId22"/>
    <p:sldId id="879" r:id="rId23"/>
    <p:sldId id="709" r:id="rId24"/>
    <p:sldId id="708" r:id="rId25"/>
    <p:sldId id="519" r:id="rId26"/>
    <p:sldId id="520" r:id="rId27"/>
    <p:sldId id="522" r:id="rId28"/>
    <p:sldId id="523" r:id="rId29"/>
    <p:sldId id="524" r:id="rId30"/>
    <p:sldId id="614" r:id="rId31"/>
    <p:sldId id="717" r:id="rId32"/>
    <p:sldId id="666" r:id="rId33"/>
    <p:sldId id="713" r:id="rId34"/>
    <p:sldId id="718" r:id="rId35"/>
    <p:sldId id="719" r:id="rId36"/>
    <p:sldId id="720" r:id="rId37"/>
    <p:sldId id="722" r:id="rId38"/>
    <p:sldId id="723" r:id="rId39"/>
    <p:sldId id="726" r:id="rId40"/>
    <p:sldId id="882" r:id="rId41"/>
    <p:sldId id="883" r:id="rId42"/>
    <p:sldId id="884" r:id="rId43"/>
    <p:sldId id="885" r:id="rId44"/>
    <p:sldId id="921" r:id="rId45"/>
    <p:sldId id="922" r:id="rId46"/>
    <p:sldId id="923" r:id="rId47"/>
    <p:sldId id="924" r:id="rId48"/>
    <p:sldId id="955" r:id="rId49"/>
    <p:sldId id="956" r:id="rId50"/>
    <p:sldId id="957" r:id="rId51"/>
    <p:sldId id="1602" r:id="rId52"/>
    <p:sldId id="1603" r:id="rId53"/>
    <p:sldId id="969" r:id="rId54"/>
    <p:sldId id="970" r:id="rId55"/>
    <p:sldId id="971" r:id="rId56"/>
    <p:sldId id="972" r:id="rId57"/>
    <p:sldId id="973" r:id="rId58"/>
    <p:sldId id="974" r:id="rId59"/>
    <p:sldId id="975" r:id="rId60"/>
    <p:sldId id="1597" r:id="rId61"/>
    <p:sldId id="96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4" autoAdjust="0"/>
    <p:restoredTop sz="94660"/>
  </p:normalViewPr>
  <p:slideViewPr>
    <p:cSldViewPr>
      <p:cViewPr varScale="1">
        <p:scale>
          <a:sx n="106" d="100"/>
          <a:sy n="106" d="100"/>
        </p:scale>
        <p:origin x="546"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28</a:t>
            </a:fld>
            <a:endParaRPr lang="en-US"/>
          </a:p>
        </p:txBody>
      </p:sp>
    </p:spTree>
    <p:extLst>
      <p:ext uri="{BB962C8B-B14F-4D97-AF65-F5344CB8AC3E}">
        <p14:creationId xmlns:p14="http://schemas.microsoft.com/office/powerpoint/2010/main" val="393575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75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FAD8AB-C685-4702-9014-ADA2C14417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196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259114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187598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28252977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419043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937062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3613660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38015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3828874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2563520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2769661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17103936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38597681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845553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07786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99716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263266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1207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2706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17815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74200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11657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695597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8864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020239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sz="1800"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sz="1800"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sz="1800"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sz="1800"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sz="1800"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sz="1800"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sz="1800"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sz="1800"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sz="1800"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sz="1800"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sz="1800"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sz="1800"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sz="1800"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sz="1800"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sz="1800"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sz="1800"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300440668"/>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2151800151"/>
      </p:ext>
    </p:extLst>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23865645-A458-421E-2AD9-9B5594DE3137}"/>
            </a:ext>
          </a:extLst>
        </p:cNvPr>
        <p:cNvGrpSpPr/>
        <p:nvPr/>
      </p:nvGrpSpPr>
      <p:grpSpPr>
        <a:xfrm>
          <a:off x="0" y="0"/>
          <a:ext cx="0" cy="0"/>
          <a:chOff x="0" y="0"/>
          <a:chExt cx="0" cy="0"/>
        </a:xfrm>
      </p:grpSpPr>
      <p:pic>
        <p:nvPicPr>
          <p:cNvPr id="2" name="Picture 1" descr="AGCF highest resolution.jpg">
            <a:extLst>
              <a:ext uri="{FF2B5EF4-FFF2-40B4-BE49-F238E27FC236}">
                <a16:creationId xmlns:a16="http://schemas.microsoft.com/office/drawing/2014/main" id="{F8181FD8-2A4F-2033-7311-26227D1C7693}"/>
              </a:ext>
            </a:extLst>
          </p:cNvPr>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257266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1"/>
            <a:ext cx="11811000" cy="3785652"/>
          </a:xfrm>
          <a:prstGeom prst="rect">
            <a:avLst/>
          </a:prstGeom>
        </p:spPr>
        <p:txBody>
          <a:bodyPr wrap="square">
            <a:spAutoFit/>
          </a:bodyPr>
          <a:lstStyle/>
          <a:p>
            <a:pPr algn="ctr"/>
            <a:r>
              <a:rPr lang="en-US" sz="4000" b="1" dirty="0"/>
              <a:t>Christ limits our choice to only two </a:t>
            </a:r>
          </a:p>
          <a:p>
            <a:pPr algn="ctr"/>
            <a:r>
              <a:rPr lang="en-US" sz="4000" b="1" dirty="0"/>
              <a:t>Possible Paths</a:t>
            </a:r>
            <a:r>
              <a:rPr lang="en-US" sz="4000" dirty="0"/>
              <a:t> </a:t>
            </a:r>
          </a:p>
          <a:p>
            <a:pPr algn="ctr"/>
            <a:r>
              <a:rPr lang="en-US" sz="4000" dirty="0"/>
              <a:t> </a:t>
            </a:r>
          </a:p>
          <a:p>
            <a:pPr algn="ct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739"/>
            <a:ext cx="11811000" cy="1323439"/>
          </a:xfrm>
          <a:prstGeom prst="rect">
            <a:avLst/>
          </a:prstGeom>
        </p:spPr>
        <p:txBody>
          <a:bodyPr wrap="square">
            <a:spAutoFit/>
          </a:bodyPr>
          <a:lstStyle/>
          <a:p>
            <a:pPr algn="ctr"/>
            <a:r>
              <a:rPr lang="en-US" sz="4000" dirty="0">
                <a:solidFill>
                  <a:prstClr val="black"/>
                </a:solidFill>
                <a:latin typeface="Calibri"/>
              </a:rPr>
              <a:t> </a:t>
            </a:r>
            <a:r>
              <a:rPr lang="en-US" sz="4000" dirty="0"/>
              <a:t> </a:t>
            </a:r>
            <a:r>
              <a:rPr lang="en-US" sz="4000" b="1" dirty="0"/>
              <a:t>The Broad Way</a:t>
            </a:r>
            <a:endParaRPr lang="en-US" sz="4000" dirty="0"/>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2115800" cy="5632311"/>
          </a:xfrm>
          <a:prstGeom prst="rect">
            <a:avLst/>
          </a:prstGeom>
        </p:spPr>
        <p:txBody>
          <a:bodyPr wrap="square">
            <a:spAutoFit/>
          </a:bodyPr>
          <a:lstStyle/>
          <a:p>
            <a:pPr algn="ctr"/>
            <a:r>
              <a:rPr lang="en-US" sz="4000" b="1" dirty="0"/>
              <a:t>1. This is a Crowded Path </a:t>
            </a:r>
            <a:endParaRPr lang="en-US" sz="4000" dirty="0"/>
          </a:p>
          <a:p>
            <a:pPr algn="ctr"/>
            <a:r>
              <a:rPr lang="en-US" sz="4000" dirty="0"/>
              <a:t> </a:t>
            </a:r>
          </a:p>
          <a:p>
            <a:pPr algn="ctr"/>
            <a:r>
              <a:rPr lang="en-US" sz="4000" dirty="0"/>
              <a:t> </a:t>
            </a:r>
          </a:p>
          <a:p>
            <a:pPr algn="ctr"/>
            <a:endParaRPr lang="en-US" sz="4000" b="1" dirty="0"/>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16712267"/>
          </a:xfrm>
          <a:prstGeom prst="rect">
            <a:avLst/>
          </a:prstGeom>
        </p:spPr>
        <p:txBody>
          <a:bodyPr wrap="square">
            <a:spAutoFit/>
          </a:bodyPr>
          <a:lstStyle/>
          <a:p>
            <a:pPr algn="ctr"/>
            <a:r>
              <a:rPr lang="en-US" sz="4000" b="1" u="sng" dirty="0"/>
              <a:t>Isaiah 5:14  </a:t>
            </a:r>
            <a:endParaRPr lang="en-US" sz="4000" u="sng" dirty="0"/>
          </a:p>
          <a:p>
            <a:pPr algn="ctr"/>
            <a:r>
              <a:rPr lang="en-US" sz="4000" dirty="0"/>
              <a:t>"Therefore, hell has enlarged herself and opened her mouth without measure: and their glory, and their multitude, and their pomp, and he that rejoices, shall descend into it."</a:t>
            </a:r>
          </a:p>
          <a:p>
            <a:pPr algn="ctr"/>
            <a:r>
              <a:rPr lang="en-US" sz="4000" dirty="0"/>
              <a:t> </a:t>
            </a:r>
          </a:p>
          <a:p>
            <a:pPr lvl="0" algn="ctr">
              <a:defRPr/>
            </a:pPr>
            <a:endParaRPr lang="en-US" sz="4000" dirty="0">
              <a:solidFill>
                <a:prstClr val="black"/>
              </a:solidFill>
              <a:latin typeface="Calibri"/>
            </a:endParaRP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811000" cy="5632311"/>
          </a:xfrm>
          <a:prstGeom prst="rect">
            <a:avLst/>
          </a:prstGeom>
        </p:spPr>
        <p:txBody>
          <a:bodyPr wrap="square">
            <a:spAutoFit/>
          </a:bodyPr>
          <a:lstStyle/>
          <a:p>
            <a:pPr algn="ctr"/>
            <a:r>
              <a:rPr lang="en-US" sz="4000" b="1" u="sng" dirty="0"/>
              <a:t>Romans 1:28-32</a:t>
            </a:r>
            <a:endParaRPr lang="en-US" sz="4000" u="sng" dirty="0"/>
          </a:p>
          <a:p>
            <a:pPr algn="ctr"/>
            <a:r>
              <a:rPr lang="en-US" sz="4000" dirty="0"/>
              <a:t>28 And even as they did not like to retain God in their knowledge, God gave them over to a debased mind, to do those things which are not fitting; 29 being filled with all unrighteousness, sexual immorality, wickedness, covetousness, maliciousness; full of envy, murder, strife, deceit, evil-mindedness; they are whisperers, </a:t>
            </a:r>
          </a:p>
          <a:p>
            <a:pPr lvl="0" algn="ctr">
              <a:defRPr/>
            </a:pPr>
            <a:endParaRPr lang="en-US" sz="40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14250055"/>
          </a:xfrm>
          <a:prstGeom prst="rect">
            <a:avLst/>
          </a:prstGeom>
        </p:spPr>
        <p:txBody>
          <a:bodyPr wrap="square">
            <a:spAutoFit/>
          </a:bodyPr>
          <a:lstStyle/>
          <a:p>
            <a:pPr algn="ctr"/>
            <a:r>
              <a:rPr lang="en-US" sz="4000" dirty="0"/>
              <a:t> 30 backbiters, haters of God, violent, proud, boasters, inventors of evil things, disobedient to parents, 31 undiscerning, untrustworthy, unloving, unforgiving, unmerciful; 32 who, knowing the righteous judgment of God, that those who practice such things are worthy of death, not only do the same but also approve of those who practice them. </a:t>
            </a:r>
          </a:p>
          <a:p>
            <a:pPr algn="ctr"/>
            <a:r>
              <a:rPr lang="en-US" sz="4000" dirty="0"/>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endParaRPr lang="en-US" sz="4000" dirty="0">
              <a:solidFill>
                <a:prstClr val="black"/>
              </a:solidFill>
              <a:latin typeface="Calibri"/>
            </a:endParaRPr>
          </a:p>
          <a:p>
            <a:pPr lvl="0" algn="ctr">
              <a:defRPr/>
            </a:pPr>
            <a:r>
              <a:rPr lang="en-US" sz="4000" dirty="0">
                <a:solidFill>
                  <a:prstClr val="black"/>
                </a:solidFill>
                <a:latin typeface="Calibri"/>
              </a:rPr>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5"/>
            <a:ext cx="11887200" cy="2554545"/>
          </a:xfrm>
          <a:prstGeom prst="rect">
            <a:avLst/>
          </a:prstGeom>
        </p:spPr>
        <p:txBody>
          <a:bodyPr wrap="square">
            <a:spAutoFit/>
          </a:bodyPr>
          <a:lstStyle/>
          <a:p>
            <a:pPr algn="ctr"/>
            <a:r>
              <a:rPr lang="en-US" sz="4000" dirty="0"/>
              <a:t> </a:t>
            </a:r>
            <a:r>
              <a:rPr lang="en-US" sz="4000" b="1" dirty="0"/>
              <a:t>2. The Broad Way is the Ungodly Path</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6255"/>
            <a:ext cx="12192000" cy="3785652"/>
          </a:xfrm>
          <a:prstGeom prst="rect">
            <a:avLst/>
          </a:prstGeom>
        </p:spPr>
        <p:txBody>
          <a:bodyPr wrap="square">
            <a:spAutoFit/>
          </a:bodyPr>
          <a:lstStyle/>
          <a:p>
            <a:pPr algn="ctr"/>
            <a:r>
              <a:rPr lang="en-US" sz="4000" b="1" u="sng" dirty="0"/>
              <a:t>Matthew 7:13</a:t>
            </a:r>
            <a:endParaRPr lang="en-US" sz="4000" u="sng" dirty="0"/>
          </a:p>
          <a:p>
            <a:pPr algn="ctr"/>
            <a:r>
              <a:rPr lang="en-US" sz="4000" dirty="0">
                <a:solidFill>
                  <a:srgbClr val="FF0000"/>
                </a:solidFill>
              </a:rPr>
              <a:t>"Enter by the narrow gate; for wide is the gate and broad is the way that leads to destruction, and there are many who go in by it.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1963400" cy="1938992"/>
          </a:xfrm>
          <a:prstGeom prst="rect">
            <a:avLst/>
          </a:prstGeom>
        </p:spPr>
        <p:txBody>
          <a:bodyPr wrap="square">
            <a:spAutoFit/>
          </a:bodyPr>
          <a:lstStyle/>
          <a:p>
            <a:pPr algn="ctr"/>
            <a:r>
              <a:rPr lang="en-US" sz="4000" b="1" dirty="0"/>
              <a:t> </a:t>
            </a:r>
            <a:r>
              <a:rPr lang="en-US" sz="4000" dirty="0"/>
              <a:t> </a:t>
            </a:r>
            <a:r>
              <a:rPr lang="en-US" sz="4000" b="1" dirty="0"/>
              <a:t>3. The Broad Way is a Path of Darkness    </a:t>
            </a:r>
            <a:endParaRPr lang="en-US" sz="4000" dirty="0"/>
          </a:p>
          <a:p>
            <a:pPr algn="ctr"/>
            <a:r>
              <a:rPr lang="en-US" sz="4000" b="1" dirty="0"/>
              <a:t> </a:t>
            </a:r>
            <a:endParaRPr lang="en-US" sz="4000" dirty="0"/>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6"/>
            <a:ext cx="11963400" cy="3785652"/>
          </a:xfrm>
          <a:prstGeom prst="rect">
            <a:avLst/>
          </a:prstGeom>
        </p:spPr>
        <p:txBody>
          <a:bodyPr wrap="square">
            <a:spAutoFit/>
          </a:bodyPr>
          <a:lstStyle/>
          <a:p>
            <a:pPr algn="ctr"/>
            <a:r>
              <a:rPr lang="en-US" sz="4000" b="1" u="sng" dirty="0"/>
              <a:t>Proverbs 4:19</a:t>
            </a:r>
            <a:endParaRPr lang="en-US" sz="4000" u="sng" dirty="0"/>
          </a:p>
          <a:p>
            <a:pPr algn="ctr"/>
            <a:r>
              <a:rPr lang="en-US" sz="4000" dirty="0"/>
              <a:t>The way of the wicked is like darkness; They do not know what makes them stumble. </a:t>
            </a:r>
          </a:p>
          <a:p>
            <a:pPr algn="ctr"/>
            <a:r>
              <a:rPr lang="en-US" sz="4000" b="1" dirty="0"/>
              <a:t> </a:t>
            </a:r>
            <a:endParaRPr lang="en-US" sz="4000" dirty="0"/>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6256"/>
            <a:ext cx="11963400" cy="6863417"/>
          </a:xfrm>
          <a:prstGeom prst="rect">
            <a:avLst/>
          </a:prstGeom>
        </p:spPr>
        <p:txBody>
          <a:bodyPr wrap="square">
            <a:spAutoFit/>
          </a:bodyPr>
          <a:lstStyle/>
          <a:p>
            <a:pPr algn="ctr"/>
            <a:r>
              <a:rPr lang="en-US" sz="4000" b="1" u="sng" dirty="0"/>
              <a:t>John 3:19-21</a:t>
            </a:r>
            <a:endParaRPr lang="en-US" sz="4000" u="sng" dirty="0"/>
          </a:p>
          <a:p>
            <a:pPr algn="ctr"/>
            <a:r>
              <a:rPr lang="en-US" sz="4000" dirty="0"/>
              <a:t>19 </a:t>
            </a:r>
            <a:r>
              <a:rPr lang="en-US" sz="4000" dirty="0">
                <a:solidFill>
                  <a:srgbClr val="FF0000"/>
                </a:solidFill>
              </a:rPr>
              <a:t>And this is the condemnation, that the light has come into the world, and men loved darkness rather than light, because their deeds were evil. </a:t>
            </a:r>
            <a:r>
              <a:rPr lang="en-US" sz="4000" dirty="0"/>
              <a:t>20 </a:t>
            </a:r>
            <a:r>
              <a:rPr lang="en-US" sz="4000" dirty="0">
                <a:solidFill>
                  <a:srgbClr val="FF0000"/>
                </a:solidFill>
              </a:rPr>
              <a:t>For everyone practicing evil hates the light and does not come to the light, lest his deeds should be exposed. </a:t>
            </a:r>
            <a:r>
              <a:rPr lang="en-US" sz="4000" dirty="0"/>
              <a:t>21 </a:t>
            </a:r>
            <a:r>
              <a:rPr lang="en-US" sz="4000" dirty="0">
                <a:solidFill>
                  <a:srgbClr val="FF0000"/>
                </a:solidFill>
              </a:rPr>
              <a:t>But he who does the truth comes to the light, that his deeds may be clearly seen, that they have been done in God." </a:t>
            </a: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554545"/>
          </a:xfrm>
          <a:prstGeom prst="rect">
            <a:avLst/>
          </a:prstGeom>
        </p:spPr>
        <p:txBody>
          <a:bodyPr wrap="square">
            <a:spAutoFit/>
          </a:bodyPr>
          <a:lstStyle/>
          <a:p>
            <a:pPr algn="ctr"/>
            <a:r>
              <a:rPr lang="en-US" sz="4000" b="1" dirty="0"/>
              <a:t>4. The Broad Way brings Sevier Disappointment</a:t>
            </a:r>
            <a:endParaRPr lang="en-US" sz="4000" dirty="0"/>
          </a:p>
          <a:p>
            <a:pPr algn="ct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5016758"/>
          </a:xfrm>
          <a:prstGeom prst="rect">
            <a:avLst/>
          </a:prstGeom>
        </p:spPr>
        <p:txBody>
          <a:bodyPr wrap="square">
            <a:spAutoFit/>
          </a:bodyPr>
          <a:lstStyle/>
          <a:p>
            <a:pPr algn="ctr"/>
            <a:r>
              <a:rPr lang="en-US" sz="4000" b="1" u="sng" dirty="0"/>
              <a:t>Romans 6:22-23</a:t>
            </a:r>
            <a:endParaRPr lang="en-US" sz="4000" u="sng" dirty="0"/>
          </a:p>
          <a:p>
            <a:pPr algn="ctr"/>
            <a:r>
              <a:rPr lang="en-US" sz="4000" dirty="0"/>
              <a:t>22 But now having been set free from sin, and having become slaves of God, you have your fruit to holiness, and the end, everlasting life. 23 For the wages of sin is death, but the gift of God is eternal life in Christ Jesus our Lord.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1018"/>
            <a:ext cx="11887200" cy="1938992"/>
          </a:xfrm>
          <a:prstGeom prst="rect">
            <a:avLst/>
          </a:prstGeom>
        </p:spPr>
        <p:txBody>
          <a:bodyPr wrap="square">
            <a:spAutoFit/>
          </a:bodyPr>
          <a:lstStyle/>
          <a:p>
            <a:pPr algn="ctr"/>
            <a:r>
              <a:rPr lang="en-US" sz="4000" b="1" dirty="0"/>
              <a:t>5. The Broad Way Ends in Destruction</a:t>
            </a: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88166"/>
            <a:ext cx="11887200" cy="7478970"/>
          </a:xfrm>
          <a:prstGeom prst="rect">
            <a:avLst/>
          </a:prstGeom>
        </p:spPr>
        <p:txBody>
          <a:bodyPr wrap="square">
            <a:spAutoFit/>
          </a:bodyPr>
          <a:lstStyle/>
          <a:p>
            <a:pPr algn="ctr"/>
            <a:r>
              <a:rPr lang="en-US" sz="4000" b="1" dirty="0"/>
              <a:t> </a:t>
            </a:r>
            <a:r>
              <a:rPr lang="en-US" sz="4000" b="1" u="sng" dirty="0"/>
              <a:t>Mark 8:34-38</a:t>
            </a:r>
            <a:endParaRPr lang="en-US" sz="4000" u="sng" dirty="0"/>
          </a:p>
          <a:p>
            <a:pPr algn="ctr"/>
            <a:r>
              <a:rPr lang="en-US" sz="4000" dirty="0"/>
              <a:t>34 When He had called the people to Himself, with His disciples also, He said to them, </a:t>
            </a:r>
            <a:r>
              <a:rPr lang="en-US" sz="4000" dirty="0">
                <a:solidFill>
                  <a:srgbClr val="FF0000"/>
                </a:solidFill>
              </a:rPr>
              <a:t>"Whoever desires to come after Me, let him deny himself, and take up his cross, and follow Me.</a:t>
            </a:r>
            <a:r>
              <a:rPr lang="en-US" sz="4000" dirty="0"/>
              <a:t> 35 </a:t>
            </a:r>
            <a:r>
              <a:rPr lang="en-US" sz="4000" dirty="0">
                <a:solidFill>
                  <a:srgbClr val="FF0000"/>
                </a:solidFill>
              </a:rPr>
              <a:t>For whoever desires to save his life will lose it, but whoever loses his life for My sake and the gospel's will save it.</a:t>
            </a:r>
            <a:r>
              <a:rPr lang="en-US" sz="4000" dirty="0"/>
              <a:t> 36 </a:t>
            </a:r>
            <a:r>
              <a:rPr lang="en-US" sz="4000" dirty="0">
                <a:solidFill>
                  <a:srgbClr val="FF0000"/>
                </a:solidFill>
              </a:rPr>
              <a:t>For what will it profit a man if he gains the whole world, and loses his own soul? 37 Or what will a man give in exchange for his soul?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12039600" cy="3785652"/>
          </a:xfrm>
          <a:prstGeom prst="rect">
            <a:avLst/>
          </a:prstGeom>
        </p:spPr>
        <p:txBody>
          <a:bodyPr wrap="square">
            <a:spAutoFit/>
          </a:bodyPr>
          <a:lstStyle/>
          <a:p>
            <a:pPr algn="ctr"/>
            <a:r>
              <a:rPr lang="en-US" sz="4000" dirty="0"/>
              <a:t>  </a:t>
            </a:r>
            <a:r>
              <a:rPr lang="en-US" sz="4000" b="1" dirty="0"/>
              <a:t>The Narrow Way</a:t>
            </a:r>
            <a:endParaRPr lang="en-US" sz="4000" dirty="0"/>
          </a:p>
          <a:p>
            <a:pPr algn="ctr"/>
            <a:endParaRPr lang="en-US" sz="4000" b="1" dirty="0"/>
          </a:p>
          <a:p>
            <a:pPr algn="ctr"/>
            <a:endParaRPr lang="en-US" sz="4000" b="1" dirty="0"/>
          </a:p>
          <a:p>
            <a:pPr algn="ctr"/>
            <a:r>
              <a:rPr lang="en-US" sz="4000" b="1" dirty="0"/>
              <a:t> </a:t>
            </a:r>
          </a:p>
          <a:p>
            <a:pPr algn="ct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2554545"/>
          </a:xfrm>
          <a:prstGeom prst="rect">
            <a:avLst/>
          </a:prstGeom>
        </p:spPr>
        <p:txBody>
          <a:bodyPr wrap="square">
            <a:spAutoFit/>
          </a:bodyPr>
          <a:lstStyle/>
          <a:p>
            <a:pPr algn="ctr"/>
            <a:r>
              <a:rPr lang="en-US" sz="4000" b="1" dirty="0"/>
              <a:t>1. The Narrow Way Requires Discipline   </a:t>
            </a:r>
            <a:endParaRPr lang="en-US" sz="4000" dirty="0"/>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3785652"/>
          </a:xfrm>
          <a:prstGeom prst="rect">
            <a:avLst/>
          </a:prstGeom>
        </p:spPr>
        <p:txBody>
          <a:bodyPr wrap="square">
            <a:spAutoFit/>
          </a:bodyPr>
          <a:lstStyle/>
          <a:p>
            <a:pPr algn="ctr"/>
            <a:r>
              <a:rPr lang="en-US" sz="4000" b="1" u="sng" dirty="0"/>
              <a:t>Galatians 5:24-25</a:t>
            </a:r>
            <a:endParaRPr lang="en-US" sz="4000" u="sng" dirty="0"/>
          </a:p>
          <a:p>
            <a:pPr algn="ctr"/>
            <a:r>
              <a:rPr lang="en-US" sz="4000" dirty="0"/>
              <a:t>24 And those who are Christ's have crucified the flesh with its passions and desires. 25 If we live in the Spirit, let us also walk in the Spirit.</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2554545"/>
          </a:xfrm>
          <a:prstGeom prst="rect">
            <a:avLst/>
          </a:prstGeom>
        </p:spPr>
        <p:txBody>
          <a:bodyPr wrap="square">
            <a:spAutoFit/>
          </a:bodyPr>
          <a:lstStyle/>
          <a:p>
            <a:pPr algn="ctr"/>
            <a:r>
              <a:rPr lang="en-US" sz="4000" b="1" dirty="0"/>
              <a:t>2. The Narrow Way is for the Few</a:t>
            </a: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11887200" cy="4401205"/>
          </a:xfrm>
          <a:prstGeom prst="rect">
            <a:avLst/>
          </a:prstGeom>
        </p:spPr>
        <p:txBody>
          <a:bodyPr wrap="square">
            <a:spAutoFit/>
          </a:bodyPr>
          <a:lstStyle/>
          <a:p>
            <a:pPr algn="ctr"/>
            <a:r>
              <a:rPr lang="en-US" sz="4000" b="1" u="sng" dirty="0"/>
              <a:t>Matthew 7:14</a:t>
            </a:r>
            <a:endParaRPr lang="en-US" sz="4000" u="sng" dirty="0"/>
          </a:p>
          <a:p>
            <a:pPr algn="ctr"/>
            <a:r>
              <a:rPr lang="en-US" sz="4000" dirty="0">
                <a:solidFill>
                  <a:srgbClr val="FF0000"/>
                </a:solidFill>
              </a:rPr>
              <a:t>"Because narrow is the gate and difficult is the way which leads to life, and there are few who find it."</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52600" y="-30480"/>
            <a:ext cx="8686800" cy="3046988"/>
          </a:xfrm>
          <a:prstGeom prst="rect">
            <a:avLst/>
          </a:prstGeom>
          <a:noFill/>
        </p:spPr>
        <p:txBody>
          <a:bodyPr wrap="square" rtlCol="0">
            <a:spAutoFit/>
          </a:bodyPr>
          <a:lstStyle/>
          <a:p>
            <a:pPr algn="ctr"/>
            <a:r>
              <a:rPr lang="en-US" sz="3200" b="1" dirty="0"/>
              <a:t>Which Path have you Chosen?</a:t>
            </a:r>
          </a:p>
          <a:p>
            <a:pPr algn="ctr"/>
            <a:r>
              <a:rPr lang="en-US" sz="2800" b="1" dirty="0"/>
              <a:t>by Pastor Fee Soliven</a:t>
            </a:r>
          </a:p>
          <a:p>
            <a:pPr algn="ctr"/>
            <a:r>
              <a:rPr lang="en-US" sz="3200" b="1" dirty="0"/>
              <a:t>Matthew 7:13-23</a:t>
            </a:r>
          </a:p>
          <a:p>
            <a:pPr algn="ctr"/>
            <a:r>
              <a:rPr lang="en-US" sz="3200" b="1" dirty="0"/>
              <a:t>Sunday Morning</a:t>
            </a:r>
          </a:p>
          <a:p>
            <a:pPr algn="ctr"/>
            <a:r>
              <a:rPr lang="en-US" sz="3200" b="1" dirty="0"/>
              <a:t>October 27, 2024</a:t>
            </a:r>
          </a:p>
          <a:p>
            <a:pPr algn="ctr"/>
            <a:endParaRPr lang="en-US" sz="3200" b="1" dirty="0"/>
          </a:p>
        </p:txBody>
      </p:sp>
      <p:pic>
        <p:nvPicPr>
          <p:cNvPr id="3" name="Picture 2" descr="A group of people walking on a road&#10;&#10;Description automatically generated">
            <a:extLst>
              <a:ext uri="{FF2B5EF4-FFF2-40B4-BE49-F238E27FC236}">
                <a16:creationId xmlns:a16="http://schemas.microsoft.com/office/drawing/2014/main" id="{6C31762B-96E7-6FF1-C98C-C821F9EA7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2200"/>
            <a:ext cx="12191999" cy="4495800"/>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0" y="6036815"/>
            <a:ext cx="1094913" cy="82118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2209"/>
            <a:ext cx="11963400" cy="1323439"/>
          </a:xfrm>
          <a:prstGeom prst="rect">
            <a:avLst/>
          </a:prstGeom>
        </p:spPr>
        <p:txBody>
          <a:bodyPr wrap="square">
            <a:spAutoFit/>
          </a:bodyPr>
          <a:lstStyle/>
          <a:p>
            <a:pPr algn="ctr"/>
            <a:r>
              <a:rPr lang="en-US" sz="4000" b="1" dirty="0"/>
              <a:t>3. The Narrow Way is the Path of Wisdom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7478970"/>
          </a:xfrm>
          <a:prstGeom prst="rect">
            <a:avLst/>
          </a:prstGeom>
        </p:spPr>
        <p:txBody>
          <a:bodyPr wrap="square">
            <a:spAutoFit/>
          </a:bodyPr>
          <a:lstStyle/>
          <a:p>
            <a:pPr algn="ctr"/>
            <a:r>
              <a:rPr lang="en-US" sz="4000" dirty="0"/>
              <a:t> </a:t>
            </a:r>
            <a:r>
              <a:rPr lang="en-US" sz="4000" b="1" u="sng" dirty="0"/>
              <a:t>Proverbs 4:10-14</a:t>
            </a:r>
            <a:endParaRPr lang="en-US" sz="4000" u="sng" dirty="0"/>
          </a:p>
          <a:p>
            <a:pPr algn="ctr"/>
            <a:r>
              <a:rPr lang="en-US" sz="4000" dirty="0"/>
              <a:t>10 Hear, my son, and receive my sayings, And the years of your life will be many. 11 I have taught you in the way of wisdom; I have led you in right paths. 12 When you walk, your steps will not be hindered, And when you run, you will not stumble. 13 Take firm hold of instruction, do not let go; Keep her, for she is your life. 14 Do not enter the path of the wicked, And do not walk in the way of evil. </a:t>
            </a:r>
          </a:p>
          <a:p>
            <a:pPr algn="ctr"/>
            <a:r>
              <a:rPr lang="en-US" sz="4000" dirty="0"/>
              <a:t> </a:t>
            </a:r>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1323439"/>
          </a:xfrm>
          <a:prstGeom prst="rect">
            <a:avLst/>
          </a:prstGeom>
        </p:spPr>
        <p:txBody>
          <a:bodyPr wrap="square">
            <a:spAutoFit/>
          </a:bodyPr>
          <a:lstStyle/>
          <a:p>
            <a:pPr algn="ctr"/>
            <a:r>
              <a:rPr lang="en-US" sz="4000" b="1" dirty="0"/>
              <a:t>4. The Narrow Way is following Jesus  </a:t>
            </a:r>
            <a:endParaRPr lang="en-US" sz="4000" dirty="0"/>
          </a:p>
          <a:p>
            <a:pPr algn="ctr"/>
            <a:r>
              <a:rPr lang="en-US" sz="4000" b="1" dirty="0"/>
              <a:t>  </a:t>
            </a:r>
            <a:endParaRPr lang="en-US" sz="4000" u="sng"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2039600" cy="3170099"/>
          </a:xfrm>
          <a:prstGeom prst="rect">
            <a:avLst/>
          </a:prstGeom>
        </p:spPr>
        <p:txBody>
          <a:bodyPr wrap="square">
            <a:spAutoFit/>
          </a:bodyPr>
          <a:lstStyle/>
          <a:p>
            <a:pPr algn="ctr"/>
            <a:r>
              <a:rPr lang="en-US" sz="4000" b="1" dirty="0"/>
              <a:t> 2 Corinthians 5:17</a:t>
            </a:r>
          </a:p>
          <a:p>
            <a:pPr algn="ctr"/>
            <a:r>
              <a:rPr lang="en-US" sz="4000" b="1" dirty="0"/>
              <a:t>"Therefore, if anyone is in Christ, he is a new creation; old things have passed away; behold, all things have become new."</a:t>
            </a:r>
          </a:p>
          <a:p>
            <a:pPr algn="ctr"/>
            <a:endParaRPr lang="en-US" sz="4000" dirty="0"/>
          </a:p>
        </p:txBody>
      </p:sp>
    </p:spTree>
    <p:extLst>
      <p:ext uri="{BB962C8B-B14F-4D97-AF65-F5344CB8AC3E}">
        <p14:creationId xmlns:p14="http://schemas.microsoft.com/office/powerpoint/2010/main" val="27152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12192000" cy="3170099"/>
          </a:xfrm>
          <a:prstGeom prst="rect">
            <a:avLst/>
          </a:prstGeom>
        </p:spPr>
        <p:txBody>
          <a:bodyPr wrap="square">
            <a:spAutoFit/>
          </a:bodyPr>
          <a:lstStyle/>
          <a:p>
            <a:pPr algn="ctr"/>
            <a:r>
              <a:rPr lang="en-US" sz="4000" b="1" u="sng" dirty="0"/>
              <a:t>Hebrews 9:27</a:t>
            </a:r>
            <a:endParaRPr lang="en-US" sz="4000" u="sng" dirty="0"/>
          </a:p>
          <a:p>
            <a:pPr algn="ctr"/>
            <a:r>
              <a:rPr lang="en-US" sz="4000" dirty="0"/>
              <a:t>"And as it is appointed for men to die once, but after this the judgment..." </a:t>
            </a:r>
          </a:p>
          <a:p>
            <a:pPr algn="ctr"/>
            <a:r>
              <a:rPr lang="en-US" sz="4000" dirty="0"/>
              <a:t> </a:t>
            </a:r>
          </a:p>
          <a:p>
            <a:pPr algn="ctr">
              <a:defRPr/>
            </a:pPr>
            <a:endParaRPr lang="en-US" sz="4000" dirty="0">
              <a:solidFill>
                <a:prstClr val="black"/>
              </a:solidFill>
              <a:latin typeface="Calibri"/>
            </a:endParaRPr>
          </a:p>
        </p:txBody>
      </p:sp>
    </p:spTree>
    <p:extLst>
      <p:ext uri="{BB962C8B-B14F-4D97-AF65-F5344CB8AC3E}">
        <p14:creationId xmlns:p14="http://schemas.microsoft.com/office/powerpoint/2010/main" val="72431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5632311"/>
          </a:xfrm>
          <a:prstGeom prst="rect">
            <a:avLst/>
          </a:prstGeom>
        </p:spPr>
        <p:txBody>
          <a:bodyPr wrap="square">
            <a:spAutoFit/>
          </a:bodyPr>
          <a:lstStyle/>
          <a:p>
            <a:pPr algn="ctr"/>
            <a:r>
              <a:rPr lang="en-US" sz="4000" b="1" dirty="0"/>
              <a:t> </a:t>
            </a:r>
            <a:r>
              <a:rPr lang="en-US" sz="4000" b="1" u="sng" dirty="0"/>
              <a:t>Revelations 21:8</a:t>
            </a:r>
            <a:endParaRPr lang="en-US" sz="4000" u="sng" dirty="0"/>
          </a:p>
          <a:p>
            <a:pPr algn="ctr"/>
            <a:r>
              <a:rPr lang="en-US" sz="4000" dirty="0"/>
              <a:t>"But the cowardly, unbelieving, abominable, murderers, sexually immoral, sorcerers, idolaters, and all liars shall have their part in the lake which burns with fire and brimstone, which is the second death." </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81896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1323439"/>
          </a:xfrm>
          <a:prstGeom prst="rect">
            <a:avLst/>
          </a:prstGeom>
        </p:spPr>
        <p:txBody>
          <a:bodyPr wrap="square">
            <a:spAutoFit/>
          </a:bodyPr>
          <a:lstStyle/>
          <a:p>
            <a:pPr algn="ctr"/>
            <a:r>
              <a:rPr lang="en-US" sz="4000" b="1" dirty="0"/>
              <a:t>The Carnal Christian</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365401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0"/>
            <a:ext cx="11887200" cy="2554545"/>
          </a:xfrm>
          <a:prstGeom prst="rect">
            <a:avLst/>
          </a:prstGeom>
        </p:spPr>
        <p:txBody>
          <a:bodyPr wrap="square">
            <a:spAutoFit/>
          </a:bodyPr>
          <a:lstStyle/>
          <a:p>
            <a:pPr algn="ctr"/>
            <a:r>
              <a:rPr lang="en-US" sz="4000" b="1" u="sng" dirty="0"/>
              <a:t>2 Timothy 3:5</a:t>
            </a:r>
            <a:endParaRPr lang="en-US" sz="4000" u="sng" dirty="0"/>
          </a:p>
          <a:p>
            <a:pPr algn="ctr"/>
            <a:r>
              <a:rPr lang="en-US" sz="4000" dirty="0"/>
              <a:t>…having a form of godliness but denying its power. And from such people turn away! </a:t>
            </a:r>
          </a:p>
          <a:p>
            <a:pPr algn="ctr"/>
            <a:r>
              <a:rPr lang="en-US" sz="4000" dirty="0"/>
              <a:t> </a:t>
            </a:r>
          </a:p>
        </p:txBody>
      </p:sp>
    </p:spTree>
    <p:extLst>
      <p:ext uri="{BB962C8B-B14F-4D97-AF65-F5344CB8AC3E}">
        <p14:creationId xmlns:p14="http://schemas.microsoft.com/office/powerpoint/2010/main" val="172881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887200" cy="5016758"/>
          </a:xfrm>
          <a:prstGeom prst="rect">
            <a:avLst/>
          </a:prstGeom>
        </p:spPr>
        <p:txBody>
          <a:bodyPr wrap="square">
            <a:spAutoFit/>
          </a:bodyPr>
          <a:lstStyle/>
          <a:p>
            <a:pPr algn="ctr"/>
            <a:r>
              <a:rPr lang="en-US" sz="4000" b="1" u="sng" dirty="0"/>
              <a:t>Galatians 5:16-18</a:t>
            </a:r>
            <a:endParaRPr lang="en-US" sz="4000" u="sng" dirty="0"/>
          </a:p>
          <a:p>
            <a:pPr algn="ctr"/>
            <a:r>
              <a:rPr lang="en-US" sz="4000" dirty="0"/>
              <a:t>16 I say then: Walk in the Spirit, and you shall not fulfill the lust of the flesh. 17 For the flesh lusts against the Spirit, and the Spirit against the flesh; and these are contrary to one another, so that you do not do the things that you wish. </a:t>
            </a:r>
          </a:p>
          <a:p>
            <a:pPr algn="ctr"/>
            <a:r>
              <a:rPr lang="en-US" sz="4000" dirty="0"/>
              <a:t> </a:t>
            </a:r>
          </a:p>
          <a:p>
            <a:pPr algn="ctr"/>
            <a:r>
              <a:rPr lang="en-US" sz="4000" dirty="0"/>
              <a:t> </a:t>
            </a:r>
          </a:p>
        </p:txBody>
      </p:sp>
    </p:spTree>
    <p:extLst>
      <p:ext uri="{BB962C8B-B14F-4D97-AF65-F5344CB8AC3E}">
        <p14:creationId xmlns:p14="http://schemas.microsoft.com/office/powerpoint/2010/main" val="298707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1963400" cy="1323439"/>
          </a:xfrm>
          <a:prstGeom prst="rect">
            <a:avLst/>
          </a:prstGeom>
        </p:spPr>
        <p:txBody>
          <a:bodyPr wrap="square">
            <a:spAutoFit/>
          </a:bodyPr>
          <a:lstStyle/>
          <a:p>
            <a:pPr algn="ctr"/>
            <a:r>
              <a:rPr lang="en-US" sz="4000" dirty="0"/>
              <a:t>  </a:t>
            </a:r>
            <a:r>
              <a:rPr lang="en-US" sz="4000" b="1" dirty="0"/>
              <a:t>The Saved and Unsaved</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7884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7:13-23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"Enter by the narrow gate; for wide is the gate and broad is the way that leads to destruction, and there are many who go in by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14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Because narrow is the gate and difficult is the way which leads to life, and there are few who find it.</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"Beware of false prophets, who come to you in sheep's clothing, but inwardly they are ravenous wolves.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12192000" cy="8710077"/>
          </a:xfrm>
          <a:prstGeom prst="rect">
            <a:avLst/>
          </a:prstGeom>
        </p:spPr>
        <p:txBody>
          <a:bodyPr wrap="square">
            <a:spAutoFit/>
          </a:bodyPr>
          <a:lstStyle/>
          <a:p>
            <a:pPr algn="ctr"/>
            <a:r>
              <a:rPr lang="en-US" sz="4000" dirty="0"/>
              <a:t> </a:t>
            </a:r>
            <a:r>
              <a:rPr lang="en-US" sz="4000" b="1" u="sng" dirty="0"/>
              <a:t>Matthew 7:20-23</a:t>
            </a:r>
            <a:endParaRPr lang="en-US" sz="4000" u="sng" dirty="0"/>
          </a:p>
          <a:p>
            <a:pPr algn="ctr"/>
            <a:r>
              <a:rPr lang="en-US" sz="4000" dirty="0"/>
              <a:t>20 </a:t>
            </a:r>
            <a:r>
              <a:rPr lang="en-US" sz="4000" dirty="0">
                <a:solidFill>
                  <a:srgbClr val="FF0000"/>
                </a:solidFill>
              </a:rPr>
              <a:t>Therefore by their fruits you will know them. </a:t>
            </a:r>
            <a:r>
              <a:rPr lang="en-US" sz="4000" dirty="0"/>
              <a:t>21 </a:t>
            </a:r>
            <a:r>
              <a:rPr lang="en-US" sz="4000" dirty="0">
                <a:solidFill>
                  <a:srgbClr val="FF0000"/>
                </a:solidFill>
              </a:rPr>
              <a:t>"Not everyone who says to Me, 'Lord, Lord,' shall enter the kingdom of heaven, but he who does the will of My Father in heaven. </a:t>
            </a:r>
            <a:r>
              <a:rPr lang="en-US" sz="4000" dirty="0"/>
              <a:t>22 </a:t>
            </a:r>
            <a:r>
              <a:rPr lang="en-US" sz="4000" dirty="0">
                <a:solidFill>
                  <a:srgbClr val="FF0000"/>
                </a:solidFill>
              </a:rPr>
              <a:t>Many will say to Me in that day, 'Lord, Lord, have we not prophesied in Your name, cast out demons in Your name, and done many wonders in Your name?'</a:t>
            </a:r>
            <a:r>
              <a:rPr lang="en-US" sz="4000" dirty="0"/>
              <a:t> 23 </a:t>
            </a:r>
            <a:r>
              <a:rPr lang="en-US" sz="4000" dirty="0">
                <a:solidFill>
                  <a:srgbClr val="FF0000"/>
                </a:solidFill>
              </a:rPr>
              <a:t>"And then I will declare to them, 'I never knew you; depart from Me, you who practice lawlessness!'</a:t>
            </a:r>
          </a:p>
          <a:p>
            <a:pPr algn="ctr"/>
            <a:r>
              <a:rPr lang="en-US" sz="4000" b="1" dirty="0"/>
              <a:t> </a:t>
            </a:r>
            <a:endParaRPr lang="en-US" sz="4000" dirty="0"/>
          </a:p>
          <a:p>
            <a:pPr algn="ctr">
              <a:defRPr/>
            </a:pPr>
            <a:endParaRPr lang="en-US" sz="4000" b="1" dirty="0">
              <a:solidFill>
                <a:srgbClr val="FFFFFF"/>
              </a:solidFill>
              <a:latin typeface="Arial"/>
              <a:cs typeface="Arial"/>
            </a:endParaRPr>
          </a:p>
          <a:p>
            <a:pPr algn="ctr">
              <a:defRPr/>
            </a:pPr>
            <a:r>
              <a:rPr lang="en-US" sz="4000" b="1" dirty="0">
                <a:solidFill>
                  <a:srgbClr val="FFFFFF"/>
                </a:solidFill>
                <a:latin typeface="Arial"/>
                <a:cs typeface="Arial"/>
              </a:rPr>
              <a:t> </a:t>
            </a:r>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402892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
            <a:ext cx="11963400" cy="2554545"/>
          </a:xfrm>
          <a:prstGeom prst="rect">
            <a:avLst/>
          </a:prstGeom>
        </p:spPr>
        <p:txBody>
          <a:bodyPr wrap="square">
            <a:spAutoFit/>
          </a:bodyPr>
          <a:lstStyle/>
          <a:p>
            <a:pPr algn="ctr"/>
            <a:r>
              <a:rPr lang="en-US" sz="4000" dirty="0"/>
              <a:t> </a:t>
            </a:r>
            <a:r>
              <a:rPr lang="en-US" sz="4000" b="1" u="sng" dirty="0"/>
              <a:t>Matthew 7:23</a:t>
            </a:r>
            <a:endParaRPr lang="en-US" sz="4000" u="sng" dirty="0"/>
          </a:p>
          <a:p>
            <a:pPr algn="ctr"/>
            <a:r>
              <a:rPr lang="en-US" sz="4000" dirty="0">
                <a:solidFill>
                  <a:srgbClr val="FF0000"/>
                </a:solidFill>
              </a:rPr>
              <a:t>“I never knew you; depart from Me, you who practice lawlessness”  </a:t>
            </a:r>
          </a:p>
          <a:p>
            <a:pPr algn="ctr"/>
            <a:r>
              <a:rPr lang="en-US" sz="4000" dirty="0"/>
              <a:t>  </a:t>
            </a:r>
          </a:p>
        </p:txBody>
      </p:sp>
    </p:spTree>
    <p:extLst>
      <p:ext uri="{BB962C8B-B14F-4D97-AF65-F5344CB8AC3E}">
        <p14:creationId xmlns:p14="http://schemas.microsoft.com/office/powerpoint/2010/main" val="110734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11963400" cy="2554545"/>
          </a:xfrm>
          <a:prstGeom prst="rect">
            <a:avLst/>
          </a:prstGeom>
        </p:spPr>
        <p:txBody>
          <a:bodyPr wrap="square">
            <a:spAutoFit/>
          </a:bodyPr>
          <a:lstStyle/>
          <a:p>
            <a:pPr algn="ctr"/>
            <a:r>
              <a:rPr lang="en-US" sz="4000" b="1" dirty="0"/>
              <a:t>1. What decisions have you made which have led you to the place you are now? </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316294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
            <a:ext cx="11887200" cy="1938992"/>
          </a:xfrm>
          <a:prstGeom prst="rect">
            <a:avLst/>
          </a:prstGeom>
        </p:spPr>
        <p:txBody>
          <a:bodyPr wrap="square">
            <a:spAutoFit/>
          </a:bodyPr>
          <a:lstStyle/>
          <a:p>
            <a:pPr algn="ctr"/>
            <a:r>
              <a:rPr lang="en-US" sz="4000" b="1" dirty="0"/>
              <a:t>2. What blessings or negative consequences have resulted?</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28648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11963400" cy="1938992"/>
          </a:xfrm>
          <a:prstGeom prst="rect">
            <a:avLst/>
          </a:prstGeom>
        </p:spPr>
        <p:txBody>
          <a:bodyPr wrap="square">
            <a:spAutoFit/>
          </a:bodyPr>
          <a:lstStyle/>
          <a:p>
            <a:pPr algn="ctr"/>
            <a:r>
              <a:rPr lang="en-US" sz="4000" dirty="0">
                <a:solidFill>
                  <a:srgbClr val="FFFFFF"/>
                </a:solidFill>
                <a:latin typeface="Arial"/>
                <a:cs typeface="Arial"/>
              </a:rPr>
              <a:t> </a:t>
            </a:r>
            <a:r>
              <a:rPr lang="en-US" sz="4000" b="1" dirty="0"/>
              <a:t>3. What guides your decision making? </a:t>
            </a:r>
            <a:endParaRPr lang="en-US" sz="4000" dirty="0"/>
          </a:p>
          <a:p>
            <a:pPr algn="ctr"/>
            <a:r>
              <a:rPr lang="en-US" sz="4000" b="1" dirty="0"/>
              <a:t> </a:t>
            </a:r>
            <a:endParaRPr lang="en-US" sz="4000" dirty="0"/>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256168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9"/>
            <a:ext cx="11887200" cy="2554545"/>
          </a:xfrm>
          <a:prstGeom prst="rect">
            <a:avLst/>
          </a:prstGeom>
        </p:spPr>
        <p:txBody>
          <a:bodyPr wrap="square">
            <a:spAutoFit/>
          </a:bodyPr>
          <a:lstStyle/>
          <a:p>
            <a:pPr algn="ctr"/>
            <a:r>
              <a:rPr lang="en-US" sz="4000" b="1" dirty="0"/>
              <a:t>4. Have you contemplated where your choices will lead you? </a:t>
            </a:r>
            <a:endParaRPr lang="en-US" sz="4000" dirty="0"/>
          </a:p>
          <a:p>
            <a:pPr algn="ctr"/>
            <a:r>
              <a:rPr lang="en-US" sz="4000" b="1" dirty="0"/>
              <a:t> </a:t>
            </a:r>
            <a:endParaRPr lang="en-US" sz="4000" dirty="0"/>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277882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9"/>
            <a:ext cx="11887200" cy="1938992"/>
          </a:xfrm>
          <a:prstGeom prst="rect">
            <a:avLst/>
          </a:prstGeom>
        </p:spPr>
        <p:txBody>
          <a:bodyPr wrap="square">
            <a:spAutoFit/>
          </a:bodyPr>
          <a:lstStyle/>
          <a:p>
            <a:pPr algn="ctr"/>
            <a:r>
              <a:rPr lang="en-US" sz="4000" b="1" dirty="0"/>
              <a:t>5. Do you usually consider what God desires for you?</a:t>
            </a:r>
            <a:endParaRPr lang="en-US" sz="4000" dirty="0"/>
          </a:p>
          <a:p>
            <a:pPr algn="ctr"/>
            <a:r>
              <a:rPr lang="en-US" sz="4000" b="1" dirty="0"/>
              <a:t> </a:t>
            </a:r>
            <a:endParaRPr lang="en-US" sz="4000" dirty="0"/>
          </a:p>
        </p:txBody>
      </p:sp>
    </p:spTree>
    <p:extLst>
      <p:ext uri="{BB962C8B-B14F-4D97-AF65-F5344CB8AC3E}">
        <p14:creationId xmlns:p14="http://schemas.microsoft.com/office/powerpoint/2010/main" val="85681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2209"/>
            <a:ext cx="11887200" cy="2554545"/>
          </a:xfrm>
          <a:prstGeom prst="rect">
            <a:avLst/>
          </a:prstGeom>
        </p:spPr>
        <p:txBody>
          <a:bodyPr wrap="square">
            <a:spAutoFit/>
          </a:bodyPr>
          <a:lstStyle/>
          <a:p>
            <a:pPr algn="ctr"/>
            <a:r>
              <a:rPr lang="en-US" sz="4000" b="1" dirty="0"/>
              <a:t>6. Which Path are you Traveling Today—the Narrow Road or the Broad Way? </a:t>
            </a:r>
            <a:endParaRPr lang="en-US" sz="4000" dirty="0"/>
          </a:p>
          <a:p>
            <a:pPr algn="ctr"/>
            <a:r>
              <a:rPr lang="en-US" sz="4000" b="1" dirty="0"/>
              <a:t> </a:t>
            </a:r>
            <a:endParaRPr lang="en-US" sz="4000" dirty="0"/>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209874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42208"/>
            <a:ext cx="11963400" cy="2554545"/>
          </a:xfrm>
          <a:prstGeom prst="rect">
            <a:avLst/>
          </a:prstGeom>
        </p:spPr>
        <p:txBody>
          <a:bodyPr wrap="square">
            <a:spAutoFit/>
          </a:bodyPr>
          <a:lstStyle/>
          <a:p>
            <a:pPr algn="ctr"/>
            <a:r>
              <a:rPr lang="en-US" sz="4000" b="1" dirty="0"/>
              <a:t>7. Have you tried to Straddle both Paths so you can have your way and still go to Heaven? </a:t>
            </a:r>
            <a:endParaRPr lang="en-US" sz="4000" dirty="0"/>
          </a:p>
          <a:p>
            <a:pPr algn="ctr"/>
            <a:r>
              <a:rPr lang="en-US" sz="4000" b="1" dirty="0"/>
              <a:t> </a:t>
            </a:r>
            <a:endParaRPr lang="en-US" sz="4000" dirty="0"/>
          </a:p>
          <a:p>
            <a:pPr algn="ctr">
              <a:defRPr/>
            </a:pPr>
            <a:endParaRPr lang="en-US" sz="4000" b="1" dirty="0">
              <a:solidFill>
                <a:srgbClr val="FFFFFF"/>
              </a:solidFill>
              <a:latin typeface="Arial"/>
              <a:cs typeface="Arial"/>
            </a:endParaRPr>
          </a:p>
        </p:txBody>
      </p:sp>
    </p:spTree>
    <p:extLst>
      <p:ext uri="{BB962C8B-B14F-4D97-AF65-F5344CB8AC3E}">
        <p14:creationId xmlns:p14="http://schemas.microsoft.com/office/powerpoint/2010/main" val="380890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E0C98-E643-62E5-2A74-0FE44D986A7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44B9AFD-EE9D-6578-2341-FF77DBF2341C}"/>
              </a:ext>
            </a:extLst>
          </p:cNvPr>
          <p:cNvSpPr/>
          <p:nvPr/>
        </p:nvSpPr>
        <p:spPr>
          <a:xfrm>
            <a:off x="152400" y="42209"/>
            <a:ext cx="11887200" cy="1938992"/>
          </a:xfrm>
          <a:prstGeom prst="rect">
            <a:avLst/>
          </a:prstGeom>
        </p:spPr>
        <p:txBody>
          <a:bodyPr wrap="square">
            <a:spAutoFit/>
          </a:bodyPr>
          <a:lstStyle/>
          <a:p>
            <a:pPr algn="ctr"/>
            <a:r>
              <a:rPr lang="en-US" sz="4000" b="1" dirty="0"/>
              <a:t>8. Why won’t this work?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2669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pPr>
            <a:r>
              <a:rPr lang="en-US" sz="4000" dirty="0"/>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16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You will know them by their fruits. Do men gather grapes from thorn bushes or figs from thistles?</a:t>
            </a:r>
            <a:r>
              <a:rPr lang="en-US" sz="4000" dirty="0">
                <a:effectLst/>
                <a:latin typeface="Verdana" panose="020B0604030504040204" pitchFamily="34" charset="0"/>
                <a:ea typeface="Calibri" panose="020F0502020204030204" pitchFamily="34" charset="0"/>
                <a:cs typeface="Times New Roman" panose="02020603050405020304" pitchFamily="18" charset="0"/>
              </a:rPr>
              <a:t> 17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Even so, every good tree bears good fruit, but a bad tree bears bad fruit.</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A good tree cannot bear bad fruit, nor can a bad tree bear good fruit.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lvl="0" algn="ctr" fontAlgn="base">
              <a:spcBef>
                <a:spcPct val="0"/>
              </a:spcBef>
              <a:spcAft>
                <a:spcPct val="0"/>
              </a:spcAft>
              <a:defRPr/>
            </a:pPr>
            <a:endParaRPr lang="en-US" sz="4000" dirty="0">
              <a:solidFill>
                <a:srgbClr val="FFFFFF"/>
              </a:solidFill>
              <a:latin typeface="Verdana" pitchFamily="34" charset="0"/>
              <a:cs typeface="Arial" charset="0"/>
            </a:endParaRPr>
          </a:p>
        </p:txBody>
      </p:sp>
    </p:spTree>
    <p:extLst>
      <p:ext uri="{BB962C8B-B14F-4D97-AF65-F5344CB8AC3E}">
        <p14:creationId xmlns:p14="http://schemas.microsoft.com/office/powerpoint/2010/main" val="31486986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49A82-BD2A-57E6-55D3-6C37BF0533F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E2D766C-B528-9AA5-6859-A7976705CEF3}"/>
              </a:ext>
            </a:extLst>
          </p:cNvPr>
          <p:cNvSpPr/>
          <p:nvPr/>
        </p:nvSpPr>
        <p:spPr>
          <a:xfrm>
            <a:off x="152400" y="42209"/>
            <a:ext cx="11887200" cy="3170099"/>
          </a:xfrm>
          <a:prstGeom prst="rect">
            <a:avLst/>
          </a:prstGeom>
        </p:spPr>
        <p:txBody>
          <a:bodyPr wrap="square">
            <a:spAutoFit/>
          </a:bodyPr>
          <a:lstStyle/>
          <a:p>
            <a:pPr algn="ctr"/>
            <a:r>
              <a:rPr lang="en-US" sz="4000" b="1" dirty="0"/>
              <a:t>9. What Evidence or Fruit in your Life Proves that you have been </a:t>
            </a:r>
            <a:endParaRPr lang="en-US" sz="4000" dirty="0"/>
          </a:p>
          <a:p>
            <a:pPr algn="ctr"/>
            <a:r>
              <a:rPr lang="en-US" sz="4000" b="1" dirty="0"/>
              <a:t>Transformed into a New Creation?</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78333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Donate with our QR code app to </a:t>
            </a: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Amazing Grace Christian Fellowship</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Tahoma" panose="020B0604030504040204" pitchFamily="34" charset="0"/>
                <a:ea typeface="Times New Roman" panose="02020603050405020304" pitchFamily="18" charset="0"/>
                <a:cs typeface="Arial" charset="0"/>
              </a:rPr>
              <a:t>Donations are Deeply Appreciated!</a:t>
            </a:r>
            <a:endParaRPr kumimoji="0" lang="en-US" sz="40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1524000" y="0"/>
            <a:ext cx="9144000" cy="6858000"/>
          </a:xfrm>
          <a:prstGeom prst="rect">
            <a:avLst/>
          </a:prstGeom>
        </p:spPr>
      </p:pic>
    </p:spTree>
    <p:extLst>
      <p:ext uri="{BB962C8B-B14F-4D97-AF65-F5344CB8AC3E}">
        <p14:creationId xmlns:p14="http://schemas.microsoft.com/office/powerpoint/2010/main" val="1212079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5919569"/>
          </a:xfrm>
          <a:prstGeom prst="rect">
            <a:avLst/>
          </a:prstGeom>
        </p:spPr>
        <p:txBody>
          <a:bodyPr wrap="square">
            <a:spAutoFit/>
          </a:bodyPr>
          <a:lstStyle/>
          <a:p>
            <a:pPr algn="ctr">
              <a:lnSpc>
                <a:spcPct val="115000"/>
              </a:lnSpc>
              <a:spcAft>
                <a:spcPts val="1000"/>
              </a:spcAft>
            </a:pPr>
            <a:r>
              <a:rPr lang="en-US" sz="4000" dirty="0">
                <a:latin typeface="Verdana" panose="020B0604030504040204" pitchFamily="34" charset="0"/>
                <a:ea typeface="Calibri" panose="020F0502020204030204" pitchFamily="34" charset="0"/>
                <a:cs typeface="Times New Roman" panose="02020603050405020304" pitchFamily="18" charset="0"/>
              </a:rPr>
              <a:t>19 </a:t>
            </a:r>
            <a:r>
              <a:rPr lang="en-US" sz="4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Every tree that does not bear good fruit is cut down and thrown into the fire.</a:t>
            </a:r>
            <a:r>
              <a:rPr lang="en-US" sz="4000" dirty="0">
                <a:latin typeface="Verdana" panose="020B0604030504040204" pitchFamily="34" charset="0"/>
                <a:ea typeface="Calibri" panose="020F0502020204030204" pitchFamily="34" charset="0"/>
                <a:cs typeface="Times New Roman" panose="02020603050405020304" pitchFamily="18" charset="0"/>
              </a:rPr>
              <a:t> 20 </a:t>
            </a:r>
            <a:r>
              <a:rPr lang="en-US" sz="4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Therefore by their fruits you will know them.</a:t>
            </a:r>
            <a:r>
              <a:rPr lang="en-US" sz="4000" dirty="0">
                <a:latin typeface="Verdana" panose="020B0604030504040204" pitchFamily="34" charset="0"/>
                <a:ea typeface="Calibri" panose="020F0502020204030204" pitchFamily="34" charset="0"/>
                <a:cs typeface="Times New Roman" panose="02020603050405020304" pitchFamily="18" charset="0"/>
              </a:rPr>
              <a:t> 21 </a:t>
            </a:r>
            <a:r>
              <a:rPr lang="en-US" sz="4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"Not everyone who says to Me, 'Lord, Lord,' shall enter the kingdom of heaven, but he who does the will of My Father in heaven.</a:t>
            </a:r>
            <a:r>
              <a:rPr lang="en-US" sz="4000" dirty="0">
                <a:latin typeface="Verdana" panose="020B060403050404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4000" dirty="0">
                <a:latin typeface="Verdana" panose="020B060403050404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1"/>
            <a:ext cx="12192000" cy="7243008"/>
          </a:xfrm>
          <a:prstGeom prst="rect">
            <a:avLst/>
          </a:prstGeom>
        </p:spPr>
        <p:txBody>
          <a:bodyPr wrap="square">
            <a:spAutoFit/>
          </a:bodyPr>
          <a:lstStyle/>
          <a:p>
            <a:pPr algn="ctr">
              <a:lnSpc>
                <a:spcPct val="115000"/>
              </a:lnSpc>
              <a:spcAft>
                <a:spcPts val="1000"/>
              </a:spcAft>
            </a:pPr>
            <a:r>
              <a:rPr lang="en-US" sz="4000" dirty="0"/>
              <a:t> </a:t>
            </a:r>
            <a:r>
              <a:rPr lang="en-US" sz="4000" dirty="0">
                <a:latin typeface="Verdana" panose="020B0604030504040204" pitchFamily="34" charset="0"/>
                <a:ea typeface="Calibri" panose="020F0502020204030204" pitchFamily="34" charset="0"/>
                <a:cs typeface="Times New Roman" panose="02020603050405020304" pitchFamily="18" charset="0"/>
              </a:rPr>
              <a:t>22 </a:t>
            </a:r>
            <a:r>
              <a:rPr lang="en-US" sz="4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Many will say to Me in that day, 'Lord, Lord, have we not prophesied in Your name, cast out demons in Your name, and done many wonders in Your name?'</a:t>
            </a:r>
            <a:r>
              <a:rPr lang="en-US" sz="4000" dirty="0">
                <a:latin typeface="Verdana" panose="020B0604030504040204" pitchFamily="34" charset="0"/>
                <a:ea typeface="Calibri" panose="020F0502020204030204" pitchFamily="34" charset="0"/>
                <a:cs typeface="Times New Roman" panose="02020603050405020304" pitchFamily="18" charset="0"/>
              </a:rPr>
              <a:t> 23 </a:t>
            </a:r>
            <a:r>
              <a:rPr lang="en-US" sz="4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"And then I will declare to them, 'I never knew you; depart from Me, you who practice lawlessness!'</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4000" b="1" dirty="0">
                <a:latin typeface="Verdana" panose="020B060403050404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algn="ctr">
              <a:defRPr/>
            </a:pPr>
            <a:endParaRPr lang="en-US" sz="4000" dirty="0">
              <a:solidFill>
                <a:srgbClr val="FFFFFF"/>
              </a:solidFill>
              <a:latin typeface="Arial"/>
              <a:cs typeface="Arial"/>
            </a:endParaRPr>
          </a:p>
        </p:txBody>
      </p:sp>
    </p:spTree>
    <p:extLst>
      <p:ext uri="{BB962C8B-B14F-4D97-AF65-F5344CB8AC3E}">
        <p14:creationId xmlns:p14="http://schemas.microsoft.com/office/powerpoint/2010/main" val="192760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936"/>
            <a:ext cx="12192000" cy="5478423"/>
          </a:xfrm>
          <a:prstGeom prst="rect">
            <a:avLst/>
          </a:prstGeom>
        </p:spPr>
        <p:txBody>
          <a:bodyPr wrap="square">
            <a:spAutoFit/>
          </a:bodyPr>
          <a:lstStyle/>
          <a:p>
            <a:pPr algn="ctr"/>
            <a:r>
              <a:rPr lang="en-US" sz="5000" b="1" dirty="0"/>
              <a:t>Small and Wide Gates </a:t>
            </a:r>
            <a:endParaRPr lang="en-US" sz="5000" dirty="0"/>
          </a:p>
          <a:p>
            <a:pPr algn="ctr"/>
            <a:endParaRPr lang="en-US" sz="5000" b="1" dirty="0"/>
          </a:p>
          <a:p>
            <a:pPr algn="ctr"/>
            <a:r>
              <a:rPr lang="en-US" sz="5000" b="1" dirty="0"/>
              <a:t>Narrow and Broad Ways</a:t>
            </a:r>
            <a:endParaRPr lang="en-US" sz="5000" dirty="0"/>
          </a:p>
          <a:p>
            <a:pPr algn="ctr"/>
            <a:endParaRPr lang="en-US" sz="5000" b="1" dirty="0"/>
          </a:p>
          <a:p>
            <a:pPr algn="ctr"/>
            <a:r>
              <a:rPr lang="en-US" sz="5000" b="1" dirty="0"/>
              <a:t>Good and Bad Trees and the Resulting of types of Fruit </a:t>
            </a:r>
            <a:endParaRPr lang="en-US" sz="5000" dirty="0"/>
          </a:p>
          <a:p>
            <a:pPr algn="ctr"/>
            <a:endParaRPr lang="en-US" sz="5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112456"/>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11963400" cy="5632311"/>
          </a:xfrm>
          <a:prstGeom prst="rect">
            <a:avLst/>
          </a:prstGeom>
        </p:spPr>
        <p:txBody>
          <a:bodyPr wrap="square">
            <a:spAutoFit/>
          </a:bodyPr>
          <a:lstStyle/>
          <a:p>
            <a:pPr algn="ctr"/>
            <a:r>
              <a:rPr lang="en-US" sz="4000" b="1" dirty="0"/>
              <a:t>Sincere and False Professions of Faith </a:t>
            </a:r>
            <a:endParaRPr lang="en-US" sz="4000" dirty="0"/>
          </a:p>
          <a:p>
            <a:pPr algn="ctr"/>
            <a:endParaRPr lang="en-US" sz="4000" b="1" dirty="0"/>
          </a:p>
          <a:p>
            <a:pPr algn="ctr"/>
            <a:r>
              <a:rPr lang="en-US" sz="4000" b="1" dirty="0"/>
              <a:t>Wise and Foolish Builders </a:t>
            </a:r>
            <a:endParaRPr lang="en-US" sz="4000" dirty="0"/>
          </a:p>
          <a:p>
            <a:pPr algn="ctr"/>
            <a:endParaRPr lang="en-US" sz="4000" b="1" dirty="0"/>
          </a:p>
          <a:p>
            <a:pPr algn="ctr"/>
            <a:r>
              <a:rPr lang="en-US" sz="4000" b="1" dirty="0"/>
              <a:t>Rock and Sand Foundations </a:t>
            </a:r>
            <a:endParaRPr lang="en-US" sz="4000" dirty="0"/>
          </a:p>
          <a:p>
            <a:pPr algn="ctr"/>
            <a:endParaRPr lang="en-US" sz="4000" b="1" dirty="0"/>
          </a:p>
          <a:p>
            <a:pPr algn="ctr"/>
            <a:r>
              <a:rPr lang="en-US" sz="4000" b="1" dirty="0"/>
              <a:t>Secure and Unstable House</a:t>
            </a:r>
            <a:endParaRPr lang="en-US" sz="4000" dirty="0"/>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21163</TotalTime>
  <Words>2035</Words>
  <Application>Microsoft Office PowerPoint</Application>
  <PresentationFormat>Widescreen</PresentationFormat>
  <Paragraphs>216</Paragraphs>
  <Slides>59</Slides>
  <Notes>4</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59</vt:i4>
      </vt:variant>
    </vt:vector>
  </HeadingPairs>
  <TitlesOfParts>
    <vt:vector size="68" baseType="lpstr">
      <vt:lpstr>Arial</vt:lpstr>
      <vt:lpstr>Calibri</vt:lpstr>
      <vt:lpstr>Tahoma</vt:lpstr>
      <vt:lpstr>Times New Roman</vt:lpstr>
      <vt:lpstr>Verdana</vt:lpstr>
      <vt:lpstr>Verdana Pro</vt:lpstr>
      <vt:lpstr>1_Mountain Top</vt:lpstr>
      <vt:lpstr>2_Mountain Top</vt:lpstr>
      <vt:lpstr>3_Mountain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1289</cp:revision>
  <dcterms:created xsi:type="dcterms:W3CDTF">2013-06-05T21:04:28Z</dcterms:created>
  <dcterms:modified xsi:type="dcterms:W3CDTF">2024-10-28T08:32:44Z</dcterms:modified>
</cp:coreProperties>
</file>